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65" r:id="rId4"/>
    <p:sldId id="274" r:id="rId5"/>
    <p:sldId id="268" r:id="rId6"/>
    <p:sldId id="276" r:id="rId7"/>
    <p:sldId id="270" r:id="rId8"/>
    <p:sldId id="277" r:id="rId9"/>
    <p:sldId id="271" r:id="rId10"/>
    <p:sldId id="269" r:id="rId11"/>
    <p:sldId id="266" r:id="rId12"/>
    <p:sldId id="278" r:id="rId13"/>
    <p:sldId id="286" r:id="rId14"/>
    <p:sldId id="258" r:id="rId15"/>
    <p:sldId id="275" r:id="rId16"/>
    <p:sldId id="272" r:id="rId17"/>
    <p:sldId id="280" r:id="rId18"/>
    <p:sldId id="257" r:id="rId19"/>
    <p:sldId id="259" r:id="rId20"/>
    <p:sldId id="260" r:id="rId21"/>
    <p:sldId id="285" r:id="rId22"/>
    <p:sldId id="262" r:id="rId23"/>
    <p:sldId id="263" r:id="rId24"/>
  </p:sldIdLst>
  <p:sldSz cx="9144000" cy="6858000" type="screen4x3"/>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15" autoAdjust="0"/>
    <p:restoredTop sz="94660"/>
  </p:normalViewPr>
  <p:slideViewPr>
    <p:cSldViewPr>
      <p:cViewPr varScale="1">
        <p:scale>
          <a:sx n="55" d="100"/>
          <a:sy n="55" d="100"/>
        </p:scale>
        <p:origin x="-780"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bg-BG"/>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bg-BG"/>
          </a:p>
        </p:txBody>
      </p:sp>
      <p:sp>
        <p:nvSpPr>
          <p:cNvPr id="4" name="Date Placeholder 3"/>
          <p:cNvSpPr>
            <a:spLocks noGrp="1"/>
          </p:cNvSpPr>
          <p:nvPr>
            <p:ph type="dt" sz="half" idx="10"/>
          </p:nvPr>
        </p:nvSpPr>
        <p:spPr/>
        <p:txBody>
          <a:bodyPr/>
          <a:lstStyle/>
          <a:p>
            <a:fld id="{0B2F8B0D-9892-4F48-82DC-40D4D8924DE1}" type="datetimeFigureOut">
              <a:rPr lang="bg-BG" smtClean="0"/>
              <a:pPr/>
              <a:t>7.11.2014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86100043-0F00-4BDD-8092-017832AA6E65}" type="slidenum">
              <a:rPr lang="bg-BG" smtClean="0"/>
              <a:pPr/>
              <a:t>‹#›</a:t>
            </a:fld>
            <a:endParaRPr lang="bg-B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0B2F8B0D-9892-4F48-82DC-40D4D8924DE1}" type="datetimeFigureOut">
              <a:rPr lang="bg-BG" smtClean="0"/>
              <a:pPr/>
              <a:t>7.11.2014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86100043-0F00-4BDD-8092-017832AA6E65}" type="slidenum">
              <a:rPr lang="bg-BG" smtClean="0"/>
              <a:pPr/>
              <a:t>‹#›</a:t>
            </a:fld>
            <a:endParaRPr lang="bg-BG"/>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bg-BG"/>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2F8B0D-9892-4F48-82DC-40D4D8924DE1}" type="datetimeFigureOut">
              <a:rPr lang="bg-BG" smtClean="0"/>
              <a:pPr/>
              <a:t>7.11.2014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86100043-0F00-4BDD-8092-017832AA6E65}" type="slidenum">
              <a:rPr lang="bg-BG" smtClean="0"/>
              <a:pPr/>
              <a:t>‹#›</a:t>
            </a:fld>
            <a:endParaRPr lang="bg-B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Date Placeholder 4"/>
          <p:cNvSpPr>
            <a:spLocks noGrp="1"/>
          </p:cNvSpPr>
          <p:nvPr>
            <p:ph type="dt" sz="half" idx="10"/>
          </p:nvPr>
        </p:nvSpPr>
        <p:spPr/>
        <p:txBody>
          <a:bodyPr/>
          <a:lstStyle/>
          <a:p>
            <a:fld id="{0B2F8B0D-9892-4F48-82DC-40D4D8924DE1}" type="datetimeFigureOut">
              <a:rPr lang="bg-BG" smtClean="0"/>
              <a:pPr/>
              <a:t>7.11.2014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86100043-0F00-4BDD-8092-017832AA6E65}" type="slidenum">
              <a:rPr lang="bg-BG" smtClean="0"/>
              <a:pPr/>
              <a:t>‹#›</a:t>
            </a:fld>
            <a:endParaRPr lang="bg-BG"/>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bg-BG"/>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7" name="Date Placeholder 6"/>
          <p:cNvSpPr>
            <a:spLocks noGrp="1"/>
          </p:cNvSpPr>
          <p:nvPr>
            <p:ph type="dt" sz="half" idx="10"/>
          </p:nvPr>
        </p:nvSpPr>
        <p:spPr/>
        <p:txBody>
          <a:bodyPr/>
          <a:lstStyle/>
          <a:p>
            <a:fld id="{0B2F8B0D-9892-4F48-82DC-40D4D8924DE1}" type="datetimeFigureOut">
              <a:rPr lang="bg-BG" smtClean="0"/>
              <a:pPr/>
              <a:t>7.11.2014 г.</a:t>
            </a:fld>
            <a:endParaRPr lang="bg-BG"/>
          </a:p>
        </p:txBody>
      </p:sp>
      <p:sp>
        <p:nvSpPr>
          <p:cNvPr id="8" name="Footer Placeholder 7"/>
          <p:cNvSpPr>
            <a:spLocks noGrp="1"/>
          </p:cNvSpPr>
          <p:nvPr>
            <p:ph type="ftr" sz="quarter" idx="11"/>
          </p:nvPr>
        </p:nvSpPr>
        <p:spPr/>
        <p:txBody>
          <a:bodyPr/>
          <a:lstStyle/>
          <a:p>
            <a:endParaRPr lang="bg-BG"/>
          </a:p>
        </p:txBody>
      </p:sp>
      <p:sp>
        <p:nvSpPr>
          <p:cNvPr id="9" name="Slide Number Placeholder 8"/>
          <p:cNvSpPr>
            <a:spLocks noGrp="1"/>
          </p:cNvSpPr>
          <p:nvPr>
            <p:ph type="sldNum" sz="quarter" idx="12"/>
          </p:nvPr>
        </p:nvSpPr>
        <p:spPr/>
        <p:txBody>
          <a:bodyPr/>
          <a:lstStyle/>
          <a:p>
            <a:fld id="{86100043-0F00-4BDD-8092-017832AA6E65}" type="slidenum">
              <a:rPr lang="bg-BG" smtClean="0"/>
              <a:pPr/>
              <a:t>‹#›</a:t>
            </a:fld>
            <a:endParaRPr lang="bg-B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Date Placeholder 2"/>
          <p:cNvSpPr>
            <a:spLocks noGrp="1"/>
          </p:cNvSpPr>
          <p:nvPr>
            <p:ph type="dt" sz="half" idx="10"/>
          </p:nvPr>
        </p:nvSpPr>
        <p:spPr/>
        <p:txBody>
          <a:bodyPr/>
          <a:lstStyle/>
          <a:p>
            <a:fld id="{0B2F8B0D-9892-4F48-82DC-40D4D8924DE1}" type="datetimeFigureOut">
              <a:rPr lang="bg-BG" smtClean="0"/>
              <a:pPr/>
              <a:t>7.11.2014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86100043-0F00-4BDD-8092-017832AA6E65}" type="slidenum">
              <a:rPr lang="bg-BG" smtClean="0"/>
              <a:pPr/>
              <a:t>‹#›</a:t>
            </a:fld>
            <a:endParaRPr lang="bg-B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2F8B0D-9892-4F48-82DC-40D4D8924DE1}" type="datetimeFigureOut">
              <a:rPr lang="bg-BG" smtClean="0"/>
              <a:pPr/>
              <a:t>7.11.2014 г.</a:t>
            </a:fld>
            <a:endParaRPr lang="bg-BG"/>
          </a:p>
        </p:txBody>
      </p:sp>
      <p:sp>
        <p:nvSpPr>
          <p:cNvPr id="3" name="Footer Placeholder 2"/>
          <p:cNvSpPr>
            <a:spLocks noGrp="1"/>
          </p:cNvSpPr>
          <p:nvPr>
            <p:ph type="ftr" sz="quarter" idx="11"/>
          </p:nvPr>
        </p:nvSpPr>
        <p:spPr/>
        <p:txBody>
          <a:bodyPr/>
          <a:lstStyle/>
          <a:p>
            <a:endParaRPr lang="bg-BG"/>
          </a:p>
        </p:txBody>
      </p:sp>
      <p:sp>
        <p:nvSpPr>
          <p:cNvPr id="4" name="Slide Number Placeholder 3"/>
          <p:cNvSpPr>
            <a:spLocks noGrp="1"/>
          </p:cNvSpPr>
          <p:nvPr>
            <p:ph type="sldNum" sz="quarter" idx="12"/>
          </p:nvPr>
        </p:nvSpPr>
        <p:spPr/>
        <p:txBody>
          <a:bodyPr/>
          <a:lstStyle/>
          <a:p>
            <a:fld id="{86100043-0F00-4BDD-8092-017832AA6E65}" type="slidenum">
              <a:rPr lang="bg-BG" smtClean="0"/>
              <a:pPr/>
              <a:t>‹#›</a:t>
            </a:fld>
            <a:endParaRPr lang="bg-B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bg-BG"/>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2F8B0D-9892-4F48-82DC-40D4D8924DE1}" type="datetimeFigureOut">
              <a:rPr lang="bg-BG" smtClean="0"/>
              <a:pPr/>
              <a:t>7.11.2014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86100043-0F00-4BDD-8092-017832AA6E65}" type="slidenum">
              <a:rPr lang="bg-BG" smtClean="0"/>
              <a:pPr/>
              <a:t>‹#›</a:t>
            </a:fld>
            <a:endParaRPr lang="bg-BG"/>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bg-BG"/>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2F8B0D-9892-4F48-82DC-40D4D8924DE1}" type="datetimeFigureOut">
              <a:rPr lang="bg-BG" smtClean="0"/>
              <a:pPr/>
              <a:t>7.11.2014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86100043-0F00-4BDD-8092-017832AA6E65}" type="slidenum">
              <a:rPr lang="bg-BG" smtClean="0"/>
              <a:pPr/>
              <a:t>‹#›</a:t>
            </a:fld>
            <a:endParaRPr lang="bg-BG"/>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bg-BG"/>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0B2F8B0D-9892-4F48-82DC-40D4D8924DE1}" type="datetimeFigureOut">
              <a:rPr lang="bg-BG" smtClean="0"/>
              <a:pPr/>
              <a:t>7.11.2014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86100043-0F00-4BDD-8092-017832AA6E65}" type="slidenum">
              <a:rPr lang="bg-BG" smtClean="0"/>
              <a:pPr/>
              <a:t>‹#›</a:t>
            </a:fld>
            <a:endParaRPr lang="bg-B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bg-BG"/>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10"/>
          </p:nvPr>
        </p:nvSpPr>
        <p:spPr/>
        <p:txBody>
          <a:bodyPr/>
          <a:lstStyle/>
          <a:p>
            <a:fld id="{0B2F8B0D-9892-4F48-82DC-40D4D8924DE1}" type="datetimeFigureOut">
              <a:rPr lang="bg-BG" smtClean="0"/>
              <a:pPr/>
              <a:t>7.11.2014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86100043-0F00-4BDD-8092-017832AA6E65}" type="slidenum">
              <a:rPr lang="bg-BG" smtClean="0"/>
              <a:pPr/>
              <a:t>‹#›</a:t>
            </a:fld>
            <a:endParaRPr lang="bg-BG"/>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bg-BG"/>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2F8B0D-9892-4F48-82DC-40D4D8924DE1}" type="datetimeFigureOut">
              <a:rPr lang="bg-BG" smtClean="0"/>
              <a:pPr/>
              <a:t>7.11.2014 г.</a:t>
            </a:fld>
            <a:endParaRPr lang="bg-BG"/>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100043-0F00-4BDD-8092-017832AA6E65}" type="slidenum">
              <a:rPr lang="bg-BG" smtClean="0"/>
              <a:pPr/>
              <a:t>‹#›</a:t>
            </a:fld>
            <a:endParaRPr lang="bg-BG"/>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Amphibian-larvae-have-many-features-in-common-with-fish%5bwww.savevid.com%5d.avi"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en.wikipedia.org/wiki/File:Litoria_tyleri.jpg" TargetMode="Externa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hyperlink" Target="http://en.wikipedia.org/wiki/File:Frog_limbs.jp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gif"/><Relationship Id="rId7" Type="http://schemas.openxmlformats.org/officeDocument/2006/relationships/image" Target="../media/image11.jpeg"/><Relationship Id="rId2" Type="http://schemas.openxmlformats.org/officeDocument/2006/relationships/hyperlink" Target="http://en.wikipedia.org/wiki/File:Frog_spawn_time-lapse.gif" TargetMode="External"/><Relationship Id="rId1" Type="http://schemas.openxmlformats.org/officeDocument/2006/relationships/slideLayout" Target="../slideLayouts/slideLayout2.xml"/><Relationship Id="rId6" Type="http://schemas.openxmlformats.org/officeDocument/2006/relationships/hyperlink" Target="http://en.wikipedia.org/wiki/File:Haswell's_Frog_-_Paracrinia_haswelli_tadpole.jpg" TargetMode="External"/><Relationship Id="rId5" Type="http://schemas.openxmlformats.org/officeDocument/2006/relationships/image" Target="../media/image10.jpeg"/><Relationship Id="rId4" Type="http://schemas.openxmlformats.org/officeDocument/2006/relationships/hyperlink" Target="http://en.wikipedia.org/wiki/File:Frogspawn_closeup.jpg"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salamandra.avi" TargetMode="External"/><Relationship Id="rId2" Type="http://schemas.openxmlformats.org/officeDocument/2006/relationships/hyperlink" Target="Amphibian-larvae-have-many-features-in-common-with-fish%5bwww.savevid.com%5d.avi" TargetMode="Externa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Bullfrog-Vs-Newt%5bwww.savevid.com%5d.avi"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en.wikipedia.org/wiki/File:Barred_Tiger_Salamander_Tennoji.jpg" TargetMode="External"/><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upload.wikimedia.org/wikipedia/commons/a/a4/Syphonops_annulatus.jpg" TargetMode="External"/><Relationship Id="rId1" Type="http://schemas.openxmlformats.org/officeDocument/2006/relationships/slideLayout" Target="../slideLayouts/slideLayout2.xml"/><Relationship Id="rId6" Type="http://schemas.openxmlformats.org/officeDocument/2006/relationships/hyperlink" Target="Olm-(Proteus-anguinis)-Postoyna-Caves,-Slovenia-%5bwww.savevid.com%5d.avi" TargetMode="External"/><Relationship Id="rId5" Type="http://schemas.openxmlformats.org/officeDocument/2006/relationships/image" Target="../media/image20.jpeg"/><Relationship Id="rId4" Type="http://schemas.openxmlformats.org/officeDocument/2006/relationships/hyperlink" Target="http://bg.wikipedia.org/wiki/%D0%A4%D0%B0%D0%B9%D0%BB:P_anguinus-head.jpg" TargetMode="External"/></Relationships>
</file>

<file path=ppt/slides/_rels/slide16.xml.rels><?xml version="1.0" encoding="UTF-8" standalone="yes"?>
<Relationships xmlns="http://schemas.openxmlformats.org/package/2006/relationships"><Relationship Id="rId8" Type="http://schemas.openxmlformats.org/officeDocument/2006/relationships/hyperlink" Target="Frogs-Leap-Year-Music-Video%5bwww.savevid.com%5d.avi" TargetMode="External"/><Relationship Id="rId3" Type="http://schemas.openxmlformats.org/officeDocument/2006/relationships/hyperlink" Target="http://en.wikipedia.org/wiki/File:Green-leopard-frog-in-swamp.jpg" TargetMode="External"/><Relationship Id="rId7" Type="http://schemas.openxmlformats.org/officeDocument/2006/relationships/hyperlink" Target="Attenborough_-Amazing-Rain-Frogs-Life-in-Cold-Blood-BBC-wildlife%5bwww.savevid.com%5d.avi" TargetMode="External"/><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hyperlink" Target="http://en.wikipedia.org/wiki/File:Bombina_bombina_1_(Marek_Szczepanek)_tight_crop.jpg" TargetMode="External"/><Relationship Id="rId4" Type="http://schemas.openxmlformats.org/officeDocument/2006/relationships/image" Target="../media/image22.jpeg"/></Relationships>
</file>

<file path=ppt/slides/_rels/slide17.xml.rels><?xml version="1.0" encoding="UTF-8" standalone="yes"?>
<Relationships xmlns="http://schemas.openxmlformats.org/package/2006/relationships"><Relationship Id="rId3" Type="http://schemas.openxmlformats.org/officeDocument/2006/relationships/hyperlink" Target="The%20Poison-Arrow%20Frog.avi" TargetMode="External"/><Relationship Id="rId7" Type="http://schemas.openxmlformats.org/officeDocument/2006/relationships/image" Target="../media/image25.jpeg"/><Relationship Id="rId2" Type="http://schemas.openxmlformats.org/officeDocument/2006/relationships/hyperlink" Target="Phyllomedusa-Tomopterna-Tiger-leg-monkey-frog%5bwww.savevid.com%5d.mp4" TargetMode="Externa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hyperlink" Target="Mouse-crapped-for-the-last-time-Turn-up-sound-%5bwww.savevid.com%5d.avi" TargetMode="External"/><Relationship Id="rId4" Type="http://schemas.openxmlformats.org/officeDocument/2006/relationships/hyperlink" Target="The-Common-Toad-(Bufo-Bufo)-Part-One%5bwww.savevid.com%5d.avi"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darvesnica%20jaba.wav" TargetMode="External"/><Relationship Id="rId3" Type="http://schemas.openxmlformats.org/officeDocument/2006/relationships/image" Target="../media/image26.jpeg"/><Relationship Id="rId7" Type="http://schemas.openxmlformats.org/officeDocument/2006/relationships/hyperlink" Target="The%20Poison-Arrow%20Frog.avi" TargetMode="External"/><Relationship Id="rId2" Type="http://schemas.openxmlformats.org/officeDocument/2006/relationships/hyperlink" Target="Strawberry-poison-dart-frog-(Dendrobates-pumilio)-calling-in-Costa-Rica%5bwww.savevid.com%5d.avi" TargetMode="Externa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upload.wikimedia.org/wikipedia/commons/e/ec/Vertebrates.png" TargetMode="External"/><Relationship Id="rId4" Type="http://schemas.openxmlformats.org/officeDocument/2006/relationships/hyperlink" Target="Strawberry-poison-dart-frog-(Dendrobates-pumilio)-calling-in-Costa-Rica%5bwww.savevid.com%5d.mp4" TargetMode="External"/><Relationship Id="rId9" Type="http://schemas.openxmlformats.org/officeDocument/2006/relationships/image" Target="../media/image27.jpeg"/></Relationships>
</file>

<file path=ppt/slides/_rels/slide1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crybaby-frog%5bwww.savevid.com%5d.avi" TargetMode="Externa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910" y="285728"/>
            <a:ext cx="7772400" cy="1643075"/>
          </a:xfrm>
        </p:spPr>
        <p:txBody>
          <a:bodyPr/>
          <a:lstStyle/>
          <a:p>
            <a:r>
              <a:rPr lang="en-US" dirty="0" smtClean="0">
                <a:hlinkClick r:id="rId2" action="ppaction://hlinkfile"/>
              </a:rPr>
              <a:t>Class Amphibia (amphibians</a:t>
            </a:r>
            <a:r>
              <a:rPr lang="en-US" dirty="0" smtClean="0"/>
              <a:t>)</a:t>
            </a:r>
            <a:endParaRPr lang="bg-BG" dirty="0"/>
          </a:p>
        </p:txBody>
      </p:sp>
      <p:sp>
        <p:nvSpPr>
          <p:cNvPr id="3" name="Subtitle 2"/>
          <p:cNvSpPr>
            <a:spLocks noGrp="1"/>
          </p:cNvSpPr>
          <p:nvPr>
            <p:ph type="subTitle" idx="1"/>
          </p:nvPr>
        </p:nvSpPr>
        <p:spPr>
          <a:xfrm>
            <a:off x="571472" y="1857364"/>
            <a:ext cx="8286808" cy="4572032"/>
          </a:xfrm>
        </p:spPr>
        <p:txBody>
          <a:bodyPr>
            <a:normAutofit lnSpcReduction="10000"/>
          </a:bodyPr>
          <a:lstStyle/>
          <a:p>
            <a:pPr algn="l"/>
            <a:r>
              <a:rPr lang="en-US" dirty="0" smtClean="0">
                <a:solidFill>
                  <a:schemeClr val="tx1"/>
                </a:solidFill>
                <a:latin typeface="Arial" pitchFamily="34" charset="0"/>
                <a:cs typeface="Arial" pitchFamily="34" charset="0"/>
              </a:rPr>
              <a:t>Amphibians belong to phylum Chordata</a:t>
            </a:r>
            <a:endParaRPr lang="bg-BG" dirty="0" smtClean="0">
              <a:solidFill>
                <a:schemeClr val="tx1"/>
              </a:solidFill>
              <a:latin typeface="Arial" pitchFamily="34" charset="0"/>
              <a:cs typeface="Arial" pitchFamily="34" charset="0"/>
            </a:endParaRPr>
          </a:p>
          <a:p>
            <a:pPr algn="l"/>
            <a:r>
              <a:rPr lang="en-US" dirty="0" smtClean="0">
                <a:solidFill>
                  <a:schemeClr val="tx1"/>
                </a:solidFill>
                <a:latin typeface="Arial" pitchFamily="34" charset="0"/>
                <a:cs typeface="Arial" pitchFamily="34" charset="0"/>
              </a:rPr>
              <a:t>Class Amphibia comprises three orders: </a:t>
            </a:r>
          </a:p>
          <a:p>
            <a:pPr marL="514350" indent="-514350" algn="l">
              <a:buAutoNum type="arabicPeriod"/>
            </a:pPr>
            <a:r>
              <a:rPr lang="en-US" b="1" dirty="0" smtClean="0">
                <a:solidFill>
                  <a:srgbClr val="FF0000"/>
                </a:solidFill>
                <a:latin typeface="Arial" pitchFamily="34" charset="0"/>
                <a:cs typeface="Arial" pitchFamily="34" charset="0"/>
              </a:rPr>
              <a:t>Newts</a:t>
            </a:r>
            <a:r>
              <a:rPr lang="en-US" dirty="0" smtClean="0">
                <a:solidFill>
                  <a:schemeClr val="tx1"/>
                </a:solidFill>
                <a:latin typeface="Arial" pitchFamily="34" charset="0"/>
                <a:cs typeface="Arial" pitchFamily="34" charset="0"/>
              </a:rPr>
              <a:t> and </a:t>
            </a:r>
            <a:r>
              <a:rPr lang="en-US" b="1" dirty="0" smtClean="0">
                <a:solidFill>
                  <a:srgbClr val="FF0000"/>
                </a:solidFill>
                <a:latin typeface="Arial" pitchFamily="34" charset="0"/>
                <a:cs typeface="Arial" pitchFamily="34" charset="0"/>
              </a:rPr>
              <a:t>salamanders </a:t>
            </a:r>
            <a:r>
              <a:rPr lang="en-US" dirty="0" smtClean="0">
                <a:solidFill>
                  <a:schemeClr val="tx1"/>
                </a:solidFill>
                <a:latin typeface="Arial" pitchFamily="34" charset="0"/>
                <a:cs typeface="Arial" pitchFamily="34" charset="0"/>
              </a:rPr>
              <a:t>– order </a:t>
            </a:r>
            <a:r>
              <a:rPr lang="en-US" b="1" dirty="0" smtClean="0">
                <a:solidFill>
                  <a:srgbClr val="FF0000"/>
                </a:solidFill>
                <a:latin typeface="Arial" pitchFamily="34" charset="0"/>
                <a:cs typeface="Arial" pitchFamily="34" charset="0"/>
              </a:rPr>
              <a:t>Urodela </a:t>
            </a:r>
            <a:r>
              <a:rPr lang="en-US" dirty="0" smtClean="0">
                <a:solidFill>
                  <a:schemeClr val="tx1"/>
                </a:solidFill>
                <a:latin typeface="Arial" pitchFamily="34" charset="0"/>
                <a:cs typeface="Arial" pitchFamily="34" charset="0"/>
              </a:rPr>
              <a:t> have a long body with a tail and two pairs of limbs.</a:t>
            </a:r>
          </a:p>
          <a:p>
            <a:pPr marL="514350" indent="-514350" algn="l">
              <a:buAutoNum type="arabicPeriod"/>
            </a:pPr>
            <a:r>
              <a:rPr lang="en-US" b="1" dirty="0" smtClean="0">
                <a:solidFill>
                  <a:srgbClr val="FF0000"/>
                </a:solidFill>
                <a:latin typeface="Arial" pitchFamily="34" charset="0"/>
                <a:cs typeface="Arial" pitchFamily="34" charset="0"/>
              </a:rPr>
              <a:t>Frogs</a:t>
            </a:r>
            <a:r>
              <a:rPr lang="en-US" dirty="0" smtClean="0">
                <a:solidFill>
                  <a:schemeClr val="tx1"/>
                </a:solidFill>
                <a:latin typeface="Arial" pitchFamily="34" charset="0"/>
                <a:cs typeface="Arial" pitchFamily="34" charset="0"/>
              </a:rPr>
              <a:t> and </a:t>
            </a:r>
            <a:r>
              <a:rPr lang="en-US" b="1" dirty="0" smtClean="0">
                <a:solidFill>
                  <a:srgbClr val="FF0000"/>
                </a:solidFill>
                <a:latin typeface="Arial" pitchFamily="34" charset="0"/>
                <a:cs typeface="Arial" pitchFamily="34" charset="0"/>
              </a:rPr>
              <a:t>toads </a:t>
            </a:r>
            <a:r>
              <a:rPr lang="en-US" dirty="0" smtClean="0">
                <a:solidFill>
                  <a:schemeClr val="tx1"/>
                </a:solidFill>
                <a:latin typeface="Arial" pitchFamily="34" charset="0"/>
                <a:cs typeface="Arial" pitchFamily="34" charset="0"/>
              </a:rPr>
              <a:t>- order </a:t>
            </a:r>
            <a:r>
              <a:rPr lang="en-US" b="1" dirty="0" smtClean="0">
                <a:solidFill>
                  <a:srgbClr val="FF0000"/>
                </a:solidFill>
                <a:latin typeface="Arial" pitchFamily="34" charset="0"/>
                <a:cs typeface="Arial" pitchFamily="34" charset="0"/>
              </a:rPr>
              <a:t>Anura </a:t>
            </a:r>
            <a:r>
              <a:rPr lang="en-US" dirty="0" smtClean="0">
                <a:solidFill>
                  <a:schemeClr val="tx1"/>
                </a:solidFill>
                <a:latin typeface="Arial" pitchFamily="34" charset="0"/>
                <a:cs typeface="Arial" pitchFamily="34" charset="0"/>
              </a:rPr>
              <a:t>have a short body and long lower limbs.</a:t>
            </a:r>
          </a:p>
          <a:p>
            <a:pPr marL="514350" indent="-514350" algn="l">
              <a:buAutoNum type="arabicPeriod"/>
            </a:pPr>
            <a:r>
              <a:rPr lang="en-US" b="1" dirty="0" smtClean="0">
                <a:solidFill>
                  <a:srgbClr val="FF0000"/>
                </a:solidFill>
                <a:latin typeface="Arial" pitchFamily="34" charset="0"/>
                <a:cs typeface="Arial" pitchFamily="34" charset="0"/>
              </a:rPr>
              <a:t>Proteus </a:t>
            </a:r>
            <a:r>
              <a:rPr lang="en-US" b="1" dirty="0" smtClean="0">
                <a:solidFill>
                  <a:schemeClr val="tx1"/>
                </a:solidFill>
                <a:latin typeface="Arial" pitchFamily="34" charset="0"/>
                <a:cs typeface="Arial" pitchFamily="34" charset="0"/>
              </a:rPr>
              <a:t>-</a:t>
            </a:r>
            <a:r>
              <a:rPr lang="en-US" dirty="0" smtClean="0">
                <a:solidFill>
                  <a:schemeClr val="tx1"/>
                </a:solidFill>
                <a:latin typeface="Arial" pitchFamily="34" charset="0"/>
                <a:cs typeface="Arial" pitchFamily="34" charset="0"/>
              </a:rPr>
              <a:t> order </a:t>
            </a:r>
            <a:r>
              <a:rPr lang="en-US" b="1" dirty="0" smtClean="0">
                <a:solidFill>
                  <a:srgbClr val="FF0000"/>
                </a:solidFill>
                <a:latin typeface="Arial" pitchFamily="34" charset="0"/>
                <a:cs typeface="Arial" pitchFamily="34" charset="0"/>
              </a:rPr>
              <a:t>Apoda</a:t>
            </a:r>
            <a:r>
              <a:rPr lang="en-US" dirty="0" smtClean="0">
                <a:solidFill>
                  <a:schemeClr val="tx1"/>
                </a:solidFill>
                <a:latin typeface="Arial" pitchFamily="34" charset="0"/>
                <a:cs typeface="Arial" pitchFamily="34" charset="0"/>
              </a:rPr>
              <a:t> have no limbs. Their fertilisation is internal.</a:t>
            </a:r>
          </a:p>
          <a:p>
            <a:endParaRPr lang="en-US" dirty="0" smtClean="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28604"/>
            <a:ext cx="8929718" cy="5697559"/>
          </a:xfrm>
        </p:spPr>
        <p:txBody>
          <a:bodyPr>
            <a:normAutofit lnSpcReduction="10000"/>
          </a:bodyPr>
          <a:lstStyle/>
          <a:p>
            <a:pPr>
              <a:buNone/>
            </a:pPr>
            <a:r>
              <a:rPr lang="en-US" dirty="0" smtClean="0">
                <a:latin typeface="Arial" pitchFamily="34" charset="0"/>
                <a:cs typeface="Arial" pitchFamily="34" charset="0"/>
              </a:rPr>
              <a:t>               Characteristics of amphibians</a:t>
            </a:r>
          </a:p>
          <a:p>
            <a:r>
              <a:rPr lang="en-US" b="1" dirty="0" smtClean="0">
                <a:latin typeface="Arial" pitchFamily="34" charset="0"/>
                <a:cs typeface="Arial" pitchFamily="34" charset="0"/>
              </a:rPr>
              <a:t> The body temperature of amphibians is unstable and this limits their distribution. They mostly occupy regions with warm and wet climate. They are distributed over all continents excluding Arctic and some ocean islands.</a:t>
            </a:r>
          </a:p>
          <a:p>
            <a:r>
              <a:rPr lang="en-US" b="1" dirty="0" smtClean="0">
                <a:latin typeface="Arial" pitchFamily="34" charset="0"/>
                <a:cs typeface="Arial" pitchFamily="34" charset="0"/>
              </a:rPr>
              <a:t>The body of amphibians consists of a </a:t>
            </a:r>
            <a:r>
              <a:rPr lang="en-US" b="1" dirty="0" smtClean="0">
                <a:solidFill>
                  <a:srgbClr val="FF0000"/>
                </a:solidFill>
                <a:latin typeface="Arial" pitchFamily="34" charset="0"/>
                <a:cs typeface="Arial" pitchFamily="34" charset="0"/>
              </a:rPr>
              <a:t>head and trunk</a:t>
            </a:r>
            <a:r>
              <a:rPr lang="en-US" b="1" dirty="0" smtClean="0">
                <a:latin typeface="Arial" pitchFamily="34" charset="0"/>
                <a:cs typeface="Arial" pitchFamily="34" charset="0"/>
              </a:rPr>
              <a:t>, which cannot be clearly distinguished. They live in </a:t>
            </a:r>
            <a:r>
              <a:rPr lang="en-US" b="1" dirty="0" smtClean="0">
                <a:solidFill>
                  <a:srgbClr val="FF0000"/>
                </a:solidFill>
                <a:latin typeface="Arial" pitchFamily="34" charset="0"/>
                <a:cs typeface="Arial" pitchFamily="34" charset="0"/>
              </a:rPr>
              <a:t>two different  environments,</a:t>
            </a:r>
            <a:r>
              <a:rPr lang="en-US" b="1" dirty="0" smtClean="0">
                <a:latin typeface="Arial" pitchFamily="34" charset="0"/>
                <a:cs typeface="Arial" pitchFamily="34" charset="0"/>
              </a:rPr>
              <a:t> which influences both morphology and their physiology.</a:t>
            </a:r>
            <a:endParaRPr lang="bg-BG"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9718"/>
          </a:xfrm>
        </p:spPr>
        <p:txBody>
          <a:bodyPr>
            <a:normAutofit fontScale="90000"/>
          </a:bodyPr>
          <a:lstStyle/>
          <a:p>
            <a:r>
              <a:rPr lang="en-US" b="1" dirty="0" smtClean="0">
                <a:latin typeface="Arial" pitchFamily="34" charset="0"/>
                <a:cs typeface="Arial" pitchFamily="34" charset="0"/>
              </a:rPr>
              <a:t>Distinguishing features</a:t>
            </a:r>
            <a:endParaRPr lang="bg-BG" b="1" dirty="0">
              <a:latin typeface="Arial" pitchFamily="34" charset="0"/>
              <a:cs typeface="Arial" pitchFamily="34" charset="0"/>
            </a:endParaRPr>
          </a:p>
        </p:txBody>
      </p:sp>
      <p:sp>
        <p:nvSpPr>
          <p:cNvPr id="3" name="Content Placeholder 2"/>
          <p:cNvSpPr>
            <a:spLocks noGrp="1"/>
          </p:cNvSpPr>
          <p:nvPr>
            <p:ph idx="1"/>
          </p:nvPr>
        </p:nvSpPr>
        <p:spPr>
          <a:xfrm>
            <a:off x="0" y="714356"/>
            <a:ext cx="6572264" cy="5929354"/>
          </a:xfrm>
        </p:spPr>
        <p:txBody>
          <a:bodyPr>
            <a:normAutofit/>
          </a:bodyPr>
          <a:lstStyle/>
          <a:p>
            <a:r>
              <a:rPr lang="en-US" b="1" dirty="0" smtClean="0">
                <a:latin typeface="Arial" pitchFamily="34" charset="0"/>
                <a:cs typeface="Arial" pitchFamily="34" charset="0"/>
              </a:rPr>
              <a:t>Amphibians are </a:t>
            </a:r>
            <a:r>
              <a:rPr lang="en-US" b="1" dirty="0" smtClean="0">
                <a:solidFill>
                  <a:srgbClr val="FF0000"/>
                </a:solidFill>
                <a:latin typeface="Arial" pitchFamily="34" charset="0"/>
                <a:cs typeface="Arial" pitchFamily="34" charset="0"/>
              </a:rPr>
              <a:t>tetrapods vertebrates </a:t>
            </a:r>
            <a:r>
              <a:rPr lang="en-US" b="1" dirty="0" smtClean="0">
                <a:latin typeface="Arial" pitchFamily="34" charset="0"/>
                <a:cs typeface="Arial" pitchFamily="34" charset="0"/>
              </a:rPr>
              <a:t>adapted to life both in water and on land.</a:t>
            </a:r>
          </a:p>
          <a:p>
            <a:r>
              <a:rPr lang="en-US" b="1" dirty="0" smtClean="0">
                <a:latin typeface="Arial" pitchFamily="34" charset="0"/>
                <a:cs typeface="Arial" pitchFamily="34" charset="0"/>
              </a:rPr>
              <a:t>Their </a:t>
            </a:r>
            <a:r>
              <a:rPr lang="en-US" b="1" dirty="0" smtClean="0">
                <a:solidFill>
                  <a:srgbClr val="FF0000"/>
                </a:solidFill>
                <a:latin typeface="Arial" pitchFamily="34" charset="0"/>
                <a:cs typeface="Arial" pitchFamily="34" charset="0"/>
              </a:rPr>
              <a:t>skin</a:t>
            </a:r>
            <a:r>
              <a:rPr lang="en-US" b="1" dirty="0" smtClean="0">
                <a:latin typeface="Arial" pitchFamily="34" charset="0"/>
                <a:cs typeface="Arial" pitchFamily="34" charset="0"/>
              </a:rPr>
              <a:t> is </a:t>
            </a:r>
            <a:r>
              <a:rPr lang="en-US" b="1" dirty="0" smtClean="0">
                <a:solidFill>
                  <a:srgbClr val="FF0000"/>
                </a:solidFill>
                <a:latin typeface="Arial" pitchFamily="34" charset="0"/>
                <a:cs typeface="Arial" pitchFamily="34" charset="0"/>
              </a:rPr>
              <a:t>thin and rich in blood vessels. </a:t>
            </a:r>
            <a:r>
              <a:rPr lang="en-US" b="1" dirty="0" smtClean="0">
                <a:latin typeface="Arial" pitchFamily="34" charset="0"/>
                <a:cs typeface="Arial" pitchFamily="34" charset="0"/>
              </a:rPr>
              <a:t>It has small glands that keep the skin moist and slippery. This eases gaseous exchange. </a:t>
            </a:r>
          </a:p>
          <a:p>
            <a:r>
              <a:rPr lang="en-US" b="1" dirty="0" smtClean="0">
                <a:latin typeface="Arial" pitchFamily="34" charset="0"/>
                <a:cs typeface="Arial" pitchFamily="34" charset="0"/>
              </a:rPr>
              <a:t>Two pairs limbs allow them to </a:t>
            </a:r>
            <a:r>
              <a:rPr lang="en-US" b="1" dirty="0" smtClean="0">
                <a:solidFill>
                  <a:srgbClr val="FF0000"/>
                </a:solidFill>
                <a:latin typeface="Arial" pitchFamily="34" charset="0"/>
                <a:cs typeface="Arial" pitchFamily="34" charset="0"/>
              </a:rPr>
              <a:t>move in water and land.</a:t>
            </a:r>
          </a:p>
          <a:p>
            <a:r>
              <a:rPr lang="en-US" b="1" dirty="0" smtClean="0">
                <a:latin typeface="Arial" pitchFamily="34" charset="0"/>
                <a:cs typeface="Arial" pitchFamily="34" charset="0"/>
              </a:rPr>
              <a:t>Amphibians are </a:t>
            </a:r>
            <a:r>
              <a:rPr lang="en-US" b="1" dirty="0" smtClean="0">
                <a:solidFill>
                  <a:srgbClr val="FF0000"/>
                </a:solidFill>
                <a:latin typeface="Arial" pitchFamily="34" charset="0"/>
                <a:cs typeface="Arial" pitchFamily="34" charset="0"/>
              </a:rPr>
              <a:t>poikilotherms</a:t>
            </a:r>
            <a:r>
              <a:rPr lang="en-US" b="1" dirty="0" smtClean="0">
                <a:latin typeface="Arial" pitchFamily="34" charset="0"/>
                <a:cs typeface="Arial" pitchFamily="34" charset="0"/>
              </a:rPr>
              <a:t>.</a:t>
            </a:r>
            <a:endParaRPr lang="bg-BG" b="1" dirty="0" smtClean="0">
              <a:latin typeface="Arial" pitchFamily="34" charset="0"/>
              <a:cs typeface="Arial" pitchFamily="34" charset="0"/>
            </a:endParaRPr>
          </a:p>
          <a:p>
            <a:pPr>
              <a:buNone/>
            </a:pPr>
            <a:endParaRPr lang="en-US" b="1" dirty="0" smtClean="0">
              <a:solidFill>
                <a:srgbClr val="FF0000"/>
              </a:solidFill>
              <a:latin typeface="Arial" pitchFamily="34" charset="0"/>
              <a:cs typeface="Arial" pitchFamily="34" charset="0"/>
            </a:endParaRPr>
          </a:p>
        </p:txBody>
      </p:sp>
      <p:pic>
        <p:nvPicPr>
          <p:cNvPr id="4" name="Picture 2" descr="File:Caerulea3 crop.jpg"/>
          <p:cNvPicPr>
            <a:picLocks noChangeAspect="1" noChangeArrowheads="1"/>
          </p:cNvPicPr>
          <p:nvPr/>
        </p:nvPicPr>
        <p:blipFill>
          <a:blip r:embed="rId2" cstate="print"/>
          <a:srcRect/>
          <a:stretch>
            <a:fillRect/>
          </a:stretch>
        </p:blipFill>
        <p:spPr bwMode="auto">
          <a:xfrm>
            <a:off x="6500826" y="857232"/>
            <a:ext cx="2643174" cy="5715040"/>
          </a:xfrm>
          <a:prstGeom prst="rect">
            <a:avLst/>
          </a:prstGeom>
          <a:noFill/>
        </p:spPr>
      </p:pic>
      <p:sp>
        <p:nvSpPr>
          <p:cNvPr id="5" name="Rectangle 4"/>
          <p:cNvSpPr/>
          <p:nvPr/>
        </p:nvSpPr>
        <p:spPr>
          <a:xfrm>
            <a:off x="6643702" y="1571612"/>
            <a:ext cx="2500298" cy="584775"/>
          </a:xfrm>
          <a:prstGeom prst="rect">
            <a:avLst/>
          </a:prstGeom>
        </p:spPr>
        <p:txBody>
          <a:bodyPr wrap="square">
            <a:spAutoFit/>
          </a:bodyPr>
          <a:lstStyle/>
          <a:p>
            <a:r>
              <a:rPr lang="en-US" sz="1600" b="1" dirty="0" smtClean="0">
                <a:solidFill>
                  <a:schemeClr val="bg1"/>
                </a:solidFill>
                <a:latin typeface="Arial" pitchFamily="34" charset="0"/>
                <a:cs typeface="Arial" pitchFamily="34" charset="0"/>
              </a:rPr>
              <a:t>Australian  </a:t>
            </a:r>
            <a:r>
              <a:rPr lang="en-US" sz="1600" b="1" dirty="0" err="1" smtClean="0">
                <a:solidFill>
                  <a:schemeClr val="bg1"/>
                </a:solidFill>
                <a:latin typeface="Arial" pitchFamily="34" charset="0"/>
                <a:cs typeface="Arial" pitchFamily="34" charset="0"/>
              </a:rPr>
              <a:t>Green_Tree_Frog</a:t>
            </a:r>
            <a:endParaRPr lang="bg-BG" sz="16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296974"/>
          </a:xfrm>
        </p:spPr>
        <p:txBody>
          <a:bodyPr>
            <a:normAutofit fontScale="90000"/>
          </a:bodyPr>
          <a:lstStyle/>
          <a:p>
            <a:pPr algn="l"/>
            <a:r>
              <a:rPr lang="en-US" sz="3100" b="1" dirty="0" smtClean="0">
                <a:latin typeface="Arial" pitchFamily="34" charset="0"/>
                <a:cs typeface="Arial" pitchFamily="34" charset="0"/>
              </a:rPr>
              <a:t>Amphibian  skeleton consists of a skull, bones of the trunk and bones of the limbs. There is the breastbone which provides better support for the upper </a:t>
            </a:r>
            <a:r>
              <a:rPr lang="en-US" sz="3200" b="1" dirty="0" smtClean="0">
                <a:latin typeface="Arial" pitchFamily="34" charset="0"/>
                <a:cs typeface="Arial" pitchFamily="34" charset="0"/>
              </a:rPr>
              <a:t>limbs. </a:t>
            </a:r>
            <a:endParaRPr lang="bg-BG" sz="3200" b="1" dirty="0">
              <a:latin typeface="Arial" pitchFamily="34" charset="0"/>
              <a:cs typeface="Arial" pitchFamily="34" charset="0"/>
            </a:endParaRPr>
          </a:p>
        </p:txBody>
      </p:sp>
      <p:pic>
        <p:nvPicPr>
          <p:cNvPr id="4" name="Picture 2" descr="http://upload.wikimedia.org/wikipedia/commons/thumb/a/ae/Rana_skeleton.png/170px-Rana_skeleton.png"/>
          <p:cNvPicPr>
            <a:picLocks noChangeAspect="1" noChangeArrowheads="1"/>
          </p:cNvPicPr>
          <p:nvPr/>
        </p:nvPicPr>
        <p:blipFill>
          <a:blip r:embed="rId2" cstate="print"/>
          <a:srcRect b="22857"/>
          <a:stretch>
            <a:fillRect/>
          </a:stretch>
        </p:blipFill>
        <p:spPr bwMode="auto">
          <a:xfrm>
            <a:off x="2428860" y="1785926"/>
            <a:ext cx="4214842" cy="4214842"/>
          </a:xfrm>
          <a:prstGeom prst="rect">
            <a:avLst/>
          </a:prstGeom>
          <a:noFill/>
        </p:spPr>
      </p:pic>
      <p:sp>
        <p:nvSpPr>
          <p:cNvPr id="5" name="Rectangle 4"/>
          <p:cNvSpPr/>
          <p:nvPr/>
        </p:nvSpPr>
        <p:spPr>
          <a:xfrm>
            <a:off x="3643306" y="1571611"/>
            <a:ext cx="1428760" cy="1261884"/>
          </a:xfrm>
          <a:prstGeom prst="rect">
            <a:avLst/>
          </a:prstGeom>
          <a:solidFill>
            <a:schemeClr val="bg1"/>
          </a:solidFill>
        </p:spPr>
        <p:txBody>
          <a:bodyPr wrap="square">
            <a:spAutoFit/>
          </a:bodyPr>
          <a:lstStyle/>
          <a:p>
            <a:r>
              <a:rPr lang="en-US" sz="2400" dirty="0" smtClean="0">
                <a:latin typeface="Arial" pitchFamily="34" charset="0"/>
                <a:cs typeface="Arial" pitchFamily="34" charset="0"/>
              </a:rPr>
              <a:t>   </a:t>
            </a:r>
            <a:r>
              <a:rPr lang="en-US" sz="2800" b="1" dirty="0" smtClean="0">
                <a:latin typeface="Arial" pitchFamily="34" charset="0"/>
                <a:cs typeface="Arial" pitchFamily="34" charset="0"/>
              </a:rPr>
              <a:t>Skull</a:t>
            </a:r>
          </a:p>
          <a:p>
            <a:endParaRPr lang="en-US" sz="2400" dirty="0" smtClean="0">
              <a:latin typeface="Arial" pitchFamily="34" charset="0"/>
              <a:cs typeface="Arial" pitchFamily="34" charset="0"/>
            </a:endParaRPr>
          </a:p>
          <a:p>
            <a:endParaRPr lang="en-US" sz="2400" dirty="0" smtClean="0">
              <a:latin typeface="Arial" pitchFamily="34" charset="0"/>
              <a:cs typeface="Arial" pitchFamily="34" charset="0"/>
            </a:endParaRPr>
          </a:p>
        </p:txBody>
      </p:sp>
      <p:sp>
        <p:nvSpPr>
          <p:cNvPr id="6" name="Rectangle 5"/>
          <p:cNvSpPr/>
          <p:nvPr/>
        </p:nvSpPr>
        <p:spPr>
          <a:xfrm>
            <a:off x="6500826" y="2428868"/>
            <a:ext cx="2000264" cy="1384995"/>
          </a:xfrm>
          <a:prstGeom prst="rect">
            <a:avLst/>
          </a:prstGeom>
          <a:solidFill>
            <a:schemeClr val="bg1"/>
          </a:solidFill>
        </p:spPr>
        <p:txBody>
          <a:bodyPr wrap="square">
            <a:spAutoFit/>
          </a:bodyPr>
          <a:lstStyle/>
          <a:p>
            <a:r>
              <a:rPr lang="en-US" sz="2800" b="1" dirty="0" smtClean="0">
                <a:latin typeface="Arial" pitchFamily="34" charset="0"/>
                <a:cs typeface="Arial" pitchFamily="34" charset="0"/>
              </a:rPr>
              <a:t>bones of the </a:t>
            </a:r>
            <a:r>
              <a:rPr lang="en-US" sz="2800" b="1" dirty="0" smtClean="0">
                <a:solidFill>
                  <a:srgbClr val="FF0000"/>
                </a:solidFill>
                <a:latin typeface="Arial" pitchFamily="34" charset="0"/>
                <a:cs typeface="Arial" pitchFamily="34" charset="0"/>
              </a:rPr>
              <a:t>upper</a:t>
            </a:r>
            <a:r>
              <a:rPr lang="en-US" sz="2800" b="1" dirty="0" smtClean="0">
                <a:latin typeface="Arial" pitchFamily="34" charset="0"/>
                <a:cs typeface="Arial" pitchFamily="34" charset="0"/>
              </a:rPr>
              <a:t> limbs</a:t>
            </a:r>
          </a:p>
        </p:txBody>
      </p:sp>
      <p:sp>
        <p:nvSpPr>
          <p:cNvPr id="7" name="Rectangle 6"/>
          <p:cNvSpPr/>
          <p:nvPr/>
        </p:nvSpPr>
        <p:spPr>
          <a:xfrm>
            <a:off x="2428860" y="6027003"/>
            <a:ext cx="3643338" cy="892552"/>
          </a:xfrm>
          <a:prstGeom prst="rect">
            <a:avLst/>
          </a:prstGeom>
          <a:solidFill>
            <a:schemeClr val="bg1"/>
          </a:solidFill>
        </p:spPr>
        <p:txBody>
          <a:bodyPr wrap="square">
            <a:spAutoFit/>
          </a:bodyPr>
          <a:lstStyle/>
          <a:p>
            <a:r>
              <a:rPr lang="en-US" sz="2800" b="1" dirty="0" smtClean="0">
                <a:latin typeface="Arial" pitchFamily="34" charset="0"/>
                <a:cs typeface="Arial" pitchFamily="34" charset="0"/>
              </a:rPr>
              <a:t>   </a:t>
            </a:r>
            <a:r>
              <a:rPr lang="en-US" sz="2800" b="1" dirty="0" smtClean="0">
                <a:solidFill>
                  <a:srgbClr val="FF0000"/>
                </a:solidFill>
                <a:latin typeface="Arial" pitchFamily="34" charset="0"/>
                <a:cs typeface="Arial" pitchFamily="34" charset="0"/>
              </a:rPr>
              <a:t>hind</a:t>
            </a:r>
            <a:r>
              <a:rPr lang="en-US" sz="2800" b="1" dirty="0" smtClean="0">
                <a:latin typeface="Arial" pitchFamily="34" charset="0"/>
                <a:cs typeface="Arial" pitchFamily="34" charset="0"/>
              </a:rPr>
              <a:t> (pelvic) girdle</a:t>
            </a:r>
          </a:p>
          <a:p>
            <a:endParaRPr lang="bg-BG" sz="2400" dirty="0">
              <a:latin typeface="Arial" pitchFamily="34" charset="0"/>
              <a:cs typeface="Arial" pitchFamily="34" charset="0"/>
            </a:endParaRPr>
          </a:p>
        </p:txBody>
      </p:sp>
      <p:sp>
        <p:nvSpPr>
          <p:cNvPr id="8" name="Rectangle 7"/>
          <p:cNvSpPr/>
          <p:nvPr/>
        </p:nvSpPr>
        <p:spPr>
          <a:xfrm>
            <a:off x="0" y="2214554"/>
            <a:ext cx="2714612" cy="892552"/>
          </a:xfrm>
          <a:prstGeom prst="rect">
            <a:avLst/>
          </a:prstGeom>
          <a:solidFill>
            <a:schemeClr val="bg1"/>
          </a:solidFill>
        </p:spPr>
        <p:txBody>
          <a:bodyPr wrap="square">
            <a:spAutoFit/>
          </a:bodyPr>
          <a:lstStyle/>
          <a:p>
            <a:r>
              <a:rPr lang="en-US" sz="2800" b="1" dirty="0" smtClean="0">
                <a:latin typeface="Arial" pitchFamily="34" charset="0"/>
                <a:cs typeface="Arial" pitchFamily="34" charset="0"/>
              </a:rPr>
              <a:t>   </a:t>
            </a:r>
            <a:r>
              <a:rPr lang="en-US" sz="2800" b="1" dirty="0" smtClean="0">
                <a:solidFill>
                  <a:srgbClr val="FF0000"/>
                </a:solidFill>
                <a:latin typeface="Arial" pitchFamily="34" charset="0"/>
                <a:cs typeface="Arial" pitchFamily="34" charset="0"/>
              </a:rPr>
              <a:t>front</a:t>
            </a:r>
            <a:r>
              <a:rPr lang="en-US" sz="2800" b="1" dirty="0" smtClean="0">
                <a:latin typeface="Arial" pitchFamily="34" charset="0"/>
                <a:cs typeface="Arial" pitchFamily="34" charset="0"/>
              </a:rPr>
              <a:t>  girdle</a:t>
            </a:r>
          </a:p>
          <a:p>
            <a:endParaRPr lang="bg-BG" sz="2400" dirty="0">
              <a:latin typeface="Arial" pitchFamily="34" charset="0"/>
              <a:cs typeface="Arial" pitchFamily="34" charset="0"/>
            </a:endParaRPr>
          </a:p>
        </p:txBody>
      </p:sp>
      <p:sp>
        <p:nvSpPr>
          <p:cNvPr id="9" name="Rectangle 8"/>
          <p:cNvSpPr/>
          <p:nvPr/>
        </p:nvSpPr>
        <p:spPr>
          <a:xfrm>
            <a:off x="6357950" y="4643446"/>
            <a:ext cx="2214578" cy="1384995"/>
          </a:xfrm>
          <a:prstGeom prst="rect">
            <a:avLst/>
          </a:prstGeom>
          <a:solidFill>
            <a:schemeClr val="bg1"/>
          </a:solidFill>
        </p:spPr>
        <p:txBody>
          <a:bodyPr wrap="square">
            <a:spAutoFit/>
          </a:bodyPr>
          <a:lstStyle/>
          <a:p>
            <a:r>
              <a:rPr lang="en-US" sz="2400" dirty="0" smtClean="0">
                <a:latin typeface="Arial" pitchFamily="34" charset="0"/>
                <a:cs typeface="Arial" pitchFamily="34" charset="0"/>
              </a:rPr>
              <a:t>   </a:t>
            </a:r>
            <a:r>
              <a:rPr lang="en-US" sz="2800" b="1" dirty="0" smtClean="0">
                <a:latin typeface="Arial" pitchFamily="34" charset="0"/>
                <a:cs typeface="Arial" pitchFamily="34" charset="0"/>
              </a:rPr>
              <a:t>bones of the </a:t>
            </a:r>
            <a:r>
              <a:rPr lang="en-US" sz="2800" b="1" dirty="0" smtClean="0">
                <a:solidFill>
                  <a:srgbClr val="FF0000"/>
                </a:solidFill>
                <a:latin typeface="Arial" pitchFamily="34" charset="0"/>
                <a:cs typeface="Arial" pitchFamily="34" charset="0"/>
              </a:rPr>
              <a:t>lower</a:t>
            </a:r>
            <a:r>
              <a:rPr lang="en-US" sz="2800" b="1" dirty="0" smtClean="0">
                <a:latin typeface="Arial" pitchFamily="34" charset="0"/>
                <a:cs typeface="Arial" pitchFamily="34" charset="0"/>
              </a:rPr>
              <a:t> limbs</a:t>
            </a:r>
          </a:p>
        </p:txBody>
      </p:sp>
      <p:cxnSp>
        <p:nvCxnSpPr>
          <p:cNvPr id="12" name="Straight Arrow Connector 11"/>
          <p:cNvCxnSpPr/>
          <p:nvPr/>
        </p:nvCxnSpPr>
        <p:spPr>
          <a:xfrm rot="16200000" flipV="1">
            <a:off x="6072198" y="4429132"/>
            <a:ext cx="642942" cy="50006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Arrow Connector 12"/>
          <p:cNvCxnSpPr/>
          <p:nvPr/>
        </p:nvCxnSpPr>
        <p:spPr>
          <a:xfrm rot="5400000">
            <a:off x="5500694" y="3000372"/>
            <a:ext cx="928694" cy="92869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p:nvPr/>
        </p:nvCxnSpPr>
        <p:spPr>
          <a:xfrm rot="10800000" flipV="1">
            <a:off x="5357818" y="5286388"/>
            <a:ext cx="1071570" cy="21431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7" name="Straight Arrow Connector 16"/>
          <p:cNvCxnSpPr/>
          <p:nvPr/>
        </p:nvCxnSpPr>
        <p:spPr>
          <a:xfrm rot="5400000">
            <a:off x="4929190" y="2643182"/>
            <a:ext cx="1571636" cy="157163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0" name="Straight Arrow Connector 19"/>
          <p:cNvCxnSpPr/>
          <p:nvPr/>
        </p:nvCxnSpPr>
        <p:spPr>
          <a:xfrm rot="16200000" flipH="1">
            <a:off x="4107653" y="2321711"/>
            <a:ext cx="571504" cy="7143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3" name="Straight Arrow Connector 22"/>
          <p:cNvCxnSpPr/>
          <p:nvPr/>
        </p:nvCxnSpPr>
        <p:spPr>
          <a:xfrm>
            <a:off x="2357422" y="2643182"/>
            <a:ext cx="1643074" cy="114300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4" name="Straight Arrow Connector 23"/>
          <p:cNvCxnSpPr/>
          <p:nvPr/>
        </p:nvCxnSpPr>
        <p:spPr>
          <a:xfrm>
            <a:off x="2571736" y="4000504"/>
            <a:ext cx="1785950" cy="142876"/>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7" name="Rectangle 26"/>
          <p:cNvSpPr/>
          <p:nvPr/>
        </p:nvSpPr>
        <p:spPr>
          <a:xfrm>
            <a:off x="0" y="3857628"/>
            <a:ext cx="2571704" cy="461665"/>
          </a:xfrm>
          <a:prstGeom prst="rect">
            <a:avLst/>
          </a:prstGeom>
          <a:solidFill>
            <a:schemeClr val="bg1"/>
          </a:solidFill>
        </p:spPr>
        <p:txBody>
          <a:bodyPr wrap="square">
            <a:spAutoFit/>
          </a:bodyPr>
          <a:lstStyle/>
          <a:p>
            <a:r>
              <a:rPr lang="en-US" sz="2400" b="1" dirty="0" smtClean="0">
                <a:latin typeface="Arial" pitchFamily="34" charset="0"/>
                <a:cs typeface="Arial" pitchFamily="34" charset="0"/>
              </a:rPr>
              <a:t>   spinal column</a:t>
            </a:r>
          </a:p>
        </p:txBody>
      </p:sp>
      <p:cxnSp>
        <p:nvCxnSpPr>
          <p:cNvPr id="28" name="Straight Arrow Connector 27"/>
          <p:cNvCxnSpPr/>
          <p:nvPr/>
        </p:nvCxnSpPr>
        <p:spPr>
          <a:xfrm rot="5400000" flipH="1" flipV="1">
            <a:off x="3964777" y="5750735"/>
            <a:ext cx="929488" cy="79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8" name="Straight Arrow Connector 37"/>
          <p:cNvCxnSpPr/>
          <p:nvPr/>
        </p:nvCxnSpPr>
        <p:spPr>
          <a:xfrm rot="5400000">
            <a:off x="3536149" y="1893083"/>
            <a:ext cx="571504" cy="35719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8596" y="428604"/>
            <a:ext cx="4471990" cy="1357314"/>
          </a:xfrm>
        </p:spPr>
        <p:txBody>
          <a:bodyPr>
            <a:noAutofit/>
          </a:bodyPr>
          <a:lstStyle/>
          <a:p>
            <a:r>
              <a:rPr lang="en-US" sz="3200" b="1" dirty="0" smtClean="0">
                <a:latin typeface="Arial" pitchFamily="34" charset="0"/>
                <a:cs typeface="Arial" pitchFamily="34" charset="0"/>
              </a:rPr>
              <a:t>Two pairs of limbs allow them to move in water and land</a:t>
            </a:r>
            <a:r>
              <a:rPr lang="en-US" sz="3200" dirty="0" smtClean="0">
                <a:latin typeface="Arial" pitchFamily="34" charset="0"/>
                <a:cs typeface="Arial" pitchFamily="34" charset="0"/>
              </a:rPr>
              <a:t>.</a:t>
            </a:r>
            <a:br>
              <a:rPr lang="en-US" sz="3200" dirty="0" smtClean="0">
                <a:latin typeface="Arial" pitchFamily="34" charset="0"/>
                <a:cs typeface="Arial" pitchFamily="34" charset="0"/>
              </a:rPr>
            </a:br>
            <a:endParaRPr lang="bg-BG" sz="3200" dirty="0">
              <a:latin typeface="Arial" pitchFamily="34" charset="0"/>
              <a:cs typeface="Arial" pitchFamily="34" charset="0"/>
            </a:endParaRPr>
          </a:p>
        </p:txBody>
      </p:sp>
      <p:sp>
        <p:nvSpPr>
          <p:cNvPr id="3" name="Content Placeholder 2"/>
          <p:cNvSpPr>
            <a:spLocks noGrp="1"/>
          </p:cNvSpPr>
          <p:nvPr>
            <p:ph idx="1"/>
          </p:nvPr>
        </p:nvSpPr>
        <p:spPr>
          <a:xfrm>
            <a:off x="428596" y="1785926"/>
            <a:ext cx="4929190" cy="4786346"/>
          </a:xfrm>
        </p:spPr>
        <p:txBody>
          <a:bodyPr>
            <a:noAutofit/>
          </a:bodyPr>
          <a:lstStyle/>
          <a:p>
            <a:r>
              <a:rPr lang="en-US" sz="2800" b="1" dirty="0" smtClean="0">
                <a:latin typeface="Arial" pitchFamily="34" charset="0"/>
                <a:cs typeface="Arial" pitchFamily="34" charset="0"/>
              </a:rPr>
              <a:t>The skull and </a:t>
            </a:r>
            <a:r>
              <a:rPr lang="en-US" sz="2800" b="1" dirty="0" smtClean="0">
                <a:solidFill>
                  <a:srgbClr val="FF0000"/>
                </a:solidFill>
                <a:latin typeface="Arial" pitchFamily="34" charset="0"/>
                <a:cs typeface="Arial" pitchFamily="34" charset="0"/>
              </a:rPr>
              <a:t>first </a:t>
            </a:r>
            <a:r>
              <a:rPr lang="en-US" sz="2800" b="1" dirty="0" smtClean="0">
                <a:latin typeface="Arial" pitchFamily="34" charset="0"/>
                <a:cs typeface="Arial" pitchFamily="34" charset="0"/>
              </a:rPr>
              <a:t>vertebra </a:t>
            </a:r>
            <a:r>
              <a:rPr lang="en-US" sz="2800" b="1" dirty="0" smtClean="0">
                <a:solidFill>
                  <a:srgbClr val="FF0000"/>
                </a:solidFill>
                <a:latin typeface="Arial" pitchFamily="34" charset="0"/>
                <a:cs typeface="Arial" pitchFamily="34" charset="0"/>
              </a:rPr>
              <a:t>atlas</a:t>
            </a:r>
            <a:r>
              <a:rPr lang="en-US" sz="2800" b="1" dirty="0" smtClean="0">
                <a:latin typeface="Arial" pitchFamily="34" charset="0"/>
                <a:cs typeface="Arial" pitchFamily="34" charset="0"/>
              </a:rPr>
              <a:t> of the spinal column are connected by a mobile </a:t>
            </a:r>
            <a:r>
              <a:rPr lang="en-US" sz="2800" b="1" dirty="0" smtClean="0">
                <a:solidFill>
                  <a:srgbClr val="FF0000"/>
                </a:solidFill>
                <a:latin typeface="Arial" pitchFamily="34" charset="0"/>
                <a:cs typeface="Arial" pitchFamily="34" charset="0"/>
              </a:rPr>
              <a:t>joint.</a:t>
            </a:r>
            <a:r>
              <a:rPr lang="en-US" sz="2800" b="1" dirty="0" smtClean="0">
                <a:latin typeface="Arial" pitchFamily="34" charset="0"/>
                <a:cs typeface="Arial" pitchFamily="34" charset="0"/>
              </a:rPr>
              <a:t> Thus, amphibians can move their head up and down. </a:t>
            </a:r>
          </a:p>
          <a:p>
            <a:r>
              <a:rPr lang="en-US" sz="2800" b="1" dirty="0" smtClean="0">
                <a:latin typeface="Arial" pitchFamily="34" charset="0"/>
                <a:cs typeface="Arial" pitchFamily="34" charset="0"/>
              </a:rPr>
              <a:t>In water, amphibians are perfect swimmers and on land they jump.</a:t>
            </a:r>
            <a:endParaRPr lang="bg-BG" sz="2800" b="1" dirty="0">
              <a:latin typeface="Arial" pitchFamily="34" charset="0"/>
              <a:cs typeface="Arial" pitchFamily="34" charset="0"/>
            </a:endParaRPr>
          </a:p>
        </p:txBody>
      </p:sp>
      <p:pic>
        <p:nvPicPr>
          <p:cNvPr id="25605" name="Picture 5" descr="http://bits.wikimedia.org/skins-1.18/common/images/magnify-clip.png">
            <a:hlinkClick r:id="rId2" tooltip="Enlarge"/>
          </p:cNvPr>
          <p:cNvPicPr>
            <a:picLocks noChangeAspect="1" noChangeArrowheads="1"/>
          </p:cNvPicPr>
          <p:nvPr/>
        </p:nvPicPr>
        <p:blipFill>
          <a:blip r:embed="rId3" cstate="print"/>
          <a:srcRect/>
          <a:stretch>
            <a:fillRect/>
          </a:stretch>
        </p:blipFill>
        <p:spPr bwMode="auto">
          <a:xfrm>
            <a:off x="228600" y="-427038"/>
            <a:ext cx="142875" cy="104775"/>
          </a:xfrm>
          <a:prstGeom prst="rect">
            <a:avLst/>
          </a:prstGeom>
          <a:noFill/>
        </p:spPr>
      </p:pic>
      <p:pic>
        <p:nvPicPr>
          <p:cNvPr id="25606" name="Picture 6" descr="http://upload.wikimedia.org/wikipedia/commons/thumb/3/3a/Frog_limbs.jpg/220px-Frog_limbs.jpg">
            <a:hlinkClick r:id="rId4"/>
          </p:cNvPr>
          <p:cNvPicPr>
            <a:picLocks noChangeAspect="1" noChangeArrowheads="1"/>
          </p:cNvPicPr>
          <p:nvPr/>
        </p:nvPicPr>
        <p:blipFill>
          <a:blip r:embed="rId5" cstate="print"/>
          <a:srcRect/>
          <a:stretch>
            <a:fillRect/>
          </a:stretch>
        </p:blipFill>
        <p:spPr bwMode="auto">
          <a:xfrm>
            <a:off x="5286380" y="357166"/>
            <a:ext cx="3571900" cy="6038879"/>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Arial" pitchFamily="34" charset="0"/>
                <a:cs typeface="Arial" pitchFamily="34" charset="0"/>
              </a:rPr>
              <a:t>Digestive system</a:t>
            </a:r>
            <a:endParaRPr lang="bg-BG" sz="3200" b="1" dirty="0">
              <a:latin typeface="Arial" pitchFamily="34" charset="0"/>
              <a:cs typeface="Arial" pitchFamily="34" charset="0"/>
            </a:endParaRPr>
          </a:p>
        </p:txBody>
      </p:sp>
      <p:sp>
        <p:nvSpPr>
          <p:cNvPr id="3" name="Content Placeholder 2"/>
          <p:cNvSpPr>
            <a:spLocks noGrp="1"/>
          </p:cNvSpPr>
          <p:nvPr>
            <p:ph idx="1"/>
          </p:nvPr>
        </p:nvSpPr>
        <p:spPr/>
        <p:txBody>
          <a:bodyPr/>
          <a:lstStyle/>
          <a:p>
            <a:r>
              <a:rPr lang="en-US" b="1" dirty="0" smtClean="0">
                <a:latin typeface="Arial" pitchFamily="34" charset="0"/>
                <a:cs typeface="Arial" pitchFamily="34" charset="0"/>
              </a:rPr>
              <a:t>Adult amphibians feed with insects, worms and spiders and their larvae are herbivorous. Most of them have long tongue  and </a:t>
            </a:r>
            <a:r>
              <a:rPr lang="en-US" b="1" dirty="0" smtClean="0">
                <a:solidFill>
                  <a:srgbClr val="FF0000"/>
                </a:solidFill>
                <a:latin typeface="Arial" pitchFamily="34" charset="0"/>
                <a:cs typeface="Arial" pitchFamily="34" charset="0"/>
              </a:rPr>
              <a:t>teeth,</a:t>
            </a:r>
            <a:r>
              <a:rPr lang="en-US" b="1" dirty="0" smtClean="0">
                <a:latin typeface="Arial" pitchFamily="34" charset="0"/>
                <a:cs typeface="Arial" pitchFamily="34" charset="0"/>
              </a:rPr>
              <a:t> which they use to hold the prey. The digestive system ends with </a:t>
            </a:r>
            <a:r>
              <a:rPr lang="en-US" b="1" dirty="0" smtClean="0">
                <a:solidFill>
                  <a:srgbClr val="FF0000"/>
                </a:solidFill>
                <a:latin typeface="Arial" pitchFamily="34" charset="0"/>
                <a:cs typeface="Arial" pitchFamily="34" charset="0"/>
              </a:rPr>
              <a:t>cloaca</a:t>
            </a:r>
            <a:r>
              <a:rPr lang="en-US" b="1" dirty="0" smtClean="0">
                <a:latin typeface="Arial" pitchFamily="34" charset="0"/>
                <a:cs typeface="Arial" pitchFamily="34" charset="0"/>
              </a:rPr>
              <a:t>, which is the opening  of the excretory   and reproductive systems.</a:t>
            </a:r>
            <a:endParaRPr lang="bg-BG"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14290"/>
            <a:ext cx="8115328" cy="2928957"/>
          </a:xfrm>
        </p:spPr>
        <p:txBody>
          <a:bodyPr>
            <a:normAutofit fontScale="77500" lnSpcReduction="20000"/>
          </a:bodyPr>
          <a:lstStyle/>
          <a:p>
            <a:pPr>
              <a:buNone/>
            </a:pPr>
            <a:endParaRPr lang="en-US" b="1" dirty="0" smtClean="0">
              <a:latin typeface="Arial" pitchFamily="34" charset="0"/>
              <a:cs typeface="Arial" pitchFamily="34" charset="0"/>
            </a:endParaRPr>
          </a:p>
          <a:p>
            <a:r>
              <a:rPr lang="en-US" sz="3600" b="1" dirty="0" smtClean="0">
                <a:latin typeface="Arial" pitchFamily="34" charset="0"/>
                <a:cs typeface="Arial" pitchFamily="34" charset="0"/>
              </a:rPr>
              <a:t>Amphibians respiration takes place through  the skin, but also through the lungs.  The lung has a primitive structure – it consists of two small balloons, like structures covered with a net of blood vessels. </a:t>
            </a:r>
          </a:p>
          <a:p>
            <a:r>
              <a:rPr lang="en-US" sz="3600" b="1" dirty="0" smtClean="0">
                <a:latin typeface="Arial" pitchFamily="34" charset="0"/>
                <a:cs typeface="Arial" pitchFamily="34" charset="0"/>
              </a:rPr>
              <a:t>They breathe through their skin and </a:t>
            </a:r>
            <a:r>
              <a:rPr lang="en-US" sz="3600" b="1" dirty="0" smtClean="0">
                <a:solidFill>
                  <a:srgbClr val="FF0000"/>
                </a:solidFill>
                <a:latin typeface="Arial" pitchFamily="34" charset="0"/>
                <a:cs typeface="Arial" pitchFamily="34" charset="0"/>
              </a:rPr>
              <a:t>lungs</a:t>
            </a:r>
            <a:r>
              <a:rPr lang="en-US" sz="3600" b="1" dirty="0" smtClean="0">
                <a:latin typeface="Arial" pitchFamily="34" charset="0"/>
                <a:cs typeface="Arial" pitchFamily="34" charset="0"/>
              </a:rPr>
              <a:t>.</a:t>
            </a:r>
            <a:endParaRPr lang="bg-BG" sz="3600" b="1" dirty="0" smtClean="0">
              <a:latin typeface="Arial" pitchFamily="34" charset="0"/>
              <a:cs typeface="Arial" pitchFamily="34" charset="0"/>
            </a:endParaRPr>
          </a:p>
          <a:p>
            <a:pPr>
              <a:buNone/>
            </a:pPr>
            <a:endParaRPr lang="bg-BG" dirty="0"/>
          </a:p>
        </p:txBody>
      </p:sp>
      <p:pic>
        <p:nvPicPr>
          <p:cNvPr id="11" name="Picture 3" descr="Buccal pumping.jpg"/>
          <p:cNvPicPr>
            <a:picLocks noChangeAspect="1" noChangeArrowheads="1"/>
          </p:cNvPicPr>
          <p:nvPr/>
        </p:nvPicPr>
        <p:blipFill>
          <a:blip r:embed="rId2" cstate="print"/>
          <a:srcRect/>
          <a:stretch>
            <a:fillRect/>
          </a:stretch>
        </p:blipFill>
        <p:spPr bwMode="auto">
          <a:xfrm>
            <a:off x="571472" y="3465667"/>
            <a:ext cx="8358246" cy="310660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Файл:Circulatory-system-amphibians-bg.jpg"/>
          <p:cNvPicPr>
            <a:picLocks noGrp="1" noChangeAspect="1" noChangeArrowheads="1"/>
          </p:cNvPicPr>
          <p:nvPr>
            <p:ph idx="1"/>
          </p:nvPr>
        </p:nvPicPr>
        <p:blipFill>
          <a:blip r:embed="rId2" cstate="print"/>
          <a:srcRect t="12893"/>
          <a:stretch>
            <a:fillRect/>
          </a:stretch>
        </p:blipFill>
        <p:spPr bwMode="auto">
          <a:xfrm>
            <a:off x="5148064" y="688987"/>
            <a:ext cx="3995936" cy="6169013"/>
          </a:xfrm>
          <a:prstGeom prst="rect">
            <a:avLst/>
          </a:prstGeom>
          <a:noFill/>
        </p:spPr>
      </p:pic>
      <p:sp>
        <p:nvSpPr>
          <p:cNvPr id="4" name="Rectangle 3"/>
          <p:cNvSpPr/>
          <p:nvPr/>
        </p:nvSpPr>
        <p:spPr>
          <a:xfrm>
            <a:off x="251520" y="214290"/>
            <a:ext cx="5832648" cy="6001643"/>
          </a:xfrm>
          <a:prstGeom prst="rect">
            <a:avLst/>
          </a:prstGeom>
        </p:spPr>
        <p:txBody>
          <a:bodyPr wrap="square">
            <a:spAutoFit/>
          </a:bodyPr>
          <a:lstStyle/>
          <a:p>
            <a:r>
              <a:rPr lang="en-US" sz="3200" b="1" dirty="0" smtClean="0">
                <a:latin typeface="Arial" pitchFamily="34" charset="0"/>
                <a:cs typeface="Arial" pitchFamily="34" charset="0"/>
              </a:rPr>
              <a:t>Their heart consists of three cavities – </a:t>
            </a:r>
            <a:r>
              <a:rPr lang="en-US" sz="3200" b="1" dirty="0" smtClean="0">
                <a:solidFill>
                  <a:srgbClr val="FF0000"/>
                </a:solidFill>
                <a:latin typeface="Arial" pitchFamily="34" charset="0"/>
                <a:cs typeface="Arial" pitchFamily="34" charset="0"/>
              </a:rPr>
              <a:t>two atriums</a:t>
            </a:r>
            <a:r>
              <a:rPr lang="en-US" sz="3200" b="1" dirty="0" smtClean="0">
                <a:latin typeface="Arial" pitchFamily="34" charset="0"/>
                <a:cs typeface="Arial" pitchFamily="34" charset="0"/>
              </a:rPr>
              <a:t> and </a:t>
            </a:r>
            <a:r>
              <a:rPr lang="en-US" sz="3200" b="1" dirty="0" smtClean="0">
                <a:solidFill>
                  <a:srgbClr val="FF0000"/>
                </a:solidFill>
                <a:latin typeface="Arial" pitchFamily="34" charset="0"/>
                <a:cs typeface="Arial" pitchFamily="34" charset="0"/>
              </a:rPr>
              <a:t>one ventricle </a:t>
            </a:r>
            <a:r>
              <a:rPr lang="en-US" sz="3200" b="1" dirty="0" smtClean="0">
                <a:latin typeface="Arial" pitchFamily="34" charset="0"/>
                <a:cs typeface="Arial" pitchFamily="34" charset="0"/>
              </a:rPr>
              <a:t>. In the ventricle venous and arterial blood are mixed and pumped into the tissue where it are gave the oxygen of the cells. This is the reason for the unstable body temperature of the amphibians.</a:t>
            </a:r>
          </a:p>
          <a:p>
            <a:r>
              <a:rPr lang="en-US" sz="3200" b="1" dirty="0" smtClean="0">
                <a:latin typeface="Arial" pitchFamily="34" charset="0"/>
                <a:cs typeface="Arial" pitchFamily="34" charset="0"/>
              </a:rPr>
              <a:t>They have </a:t>
            </a:r>
            <a:r>
              <a:rPr lang="en-US" sz="3200" b="1" dirty="0" smtClean="0">
                <a:solidFill>
                  <a:srgbClr val="FF0000"/>
                </a:solidFill>
                <a:latin typeface="Arial" pitchFamily="34" charset="0"/>
                <a:cs typeface="Arial" pitchFamily="34" charset="0"/>
              </a:rPr>
              <a:t>pulmonary </a:t>
            </a:r>
            <a:r>
              <a:rPr lang="en-US" sz="3200" b="1" dirty="0" smtClean="0">
                <a:latin typeface="Arial" pitchFamily="34" charset="0"/>
                <a:cs typeface="Arial" pitchFamily="34" charset="0"/>
              </a:rPr>
              <a:t>and </a:t>
            </a:r>
            <a:r>
              <a:rPr lang="en-US" sz="3200" b="1" dirty="0" smtClean="0">
                <a:solidFill>
                  <a:srgbClr val="FF0000"/>
                </a:solidFill>
                <a:latin typeface="Arial" pitchFamily="34" charset="0"/>
                <a:cs typeface="Arial" pitchFamily="34" charset="0"/>
              </a:rPr>
              <a:t>systemic</a:t>
            </a:r>
            <a:r>
              <a:rPr lang="en-US" sz="3200" b="1" dirty="0" smtClean="0">
                <a:latin typeface="Arial" pitchFamily="34" charset="0"/>
                <a:cs typeface="Arial" pitchFamily="34" charset="0"/>
              </a:rPr>
              <a:t> circulation.</a:t>
            </a:r>
          </a:p>
        </p:txBody>
      </p:sp>
      <p:sp>
        <p:nvSpPr>
          <p:cNvPr id="7" name="Rectangle 6"/>
          <p:cNvSpPr/>
          <p:nvPr/>
        </p:nvSpPr>
        <p:spPr>
          <a:xfrm>
            <a:off x="5724128" y="1196752"/>
            <a:ext cx="1357322" cy="338554"/>
          </a:xfrm>
          <a:prstGeom prst="rect">
            <a:avLst/>
          </a:prstGeom>
          <a:solidFill>
            <a:schemeClr val="bg1"/>
          </a:solidFill>
        </p:spPr>
        <p:txBody>
          <a:bodyPr wrap="square">
            <a:spAutoFit/>
          </a:bodyPr>
          <a:lstStyle/>
          <a:p>
            <a:r>
              <a:rPr lang="en-US" sz="1600" b="1" dirty="0" smtClean="0">
                <a:latin typeface="Arial" pitchFamily="34" charset="0"/>
                <a:cs typeface="Arial" pitchFamily="34" charset="0"/>
              </a:rPr>
              <a:t>pulmonary</a:t>
            </a:r>
            <a:endParaRPr lang="bg-BG" sz="1600" dirty="0"/>
          </a:p>
        </p:txBody>
      </p:sp>
      <p:sp>
        <p:nvSpPr>
          <p:cNvPr id="8" name="Rectangle 7"/>
          <p:cNvSpPr/>
          <p:nvPr/>
        </p:nvSpPr>
        <p:spPr>
          <a:xfrm>
            <a:off x="5715008" y="6072206"/>
            <a:ext cx="3071834" cy="400110"/>
          </a:xfrm>
          <a:prstGeom prst="rect">
            <a:avLst/>
          </a:prstGeom>
          <a:solidFill>
            <a:schemeClr val="bg1"/>
          </a:solidFill>
        </p:spPr>
        <p:txBody>
          <a:bodyPr wrap="square">
            <a:spAutoFit/>
          </a:bodyPr>
          <a:lstStyle/>
          <a:p>
            <a:r>
              <a:rPr lang="en-US" sz="2000" b="1" dirty="0" smtClean="0">
                <a:latin typeface="Arial" pitchFamily="34" charset="0"/>
                <a:cs typeface="Arial" pitchFamily="34" charset="0"/>
              </a:rPr>
              <a:t>Systemic circulation  </a:t>
            </a:r>
            <a:endParaRPr lang="bg-BG" sz="2000" dirty="0"/>
          </a:p>
        </p:txBody>
      </p:sp>
      <p:sp>
        <p:nvSpPr>
          <p:cNvPr id="9" name="Rectangle 8"/>
          <p:cNvSpPr/>
          <p:nvPr/>
        </p:nvSpPr>
        <p:spPr>
          <a:xfrm>
            <a:off x="7143768" y="1285860"/>
            <a:ext cx="1357322" cy="338554"/>
          </a:xfrm>
          <a:prstGeom prst="rect">
            <a:avLst/>
          </a:prstGeom>
          <a:solidFill>
            <a:schemeClr val="bg1"/>
          </a:solidFill>
        </p:spPr>
        <p:txBody>
          <a:bodyPr wrap="square">
            <a:spAutoFit/>
          </a:bodyPr>
          <a:lstStyle/>
          <a:p>
            <a:r>
              <a:rPr lang="en-US" sz="1600" b="1" dirty="0" smtClean="0">
                <a:latin typeface="Arial" pitchFamily="34" charset="0"/>
                <a:cs typeface="Arial" pitchFamily="34" charset="0"/>
              </a:rPr>
              <a:t>pulmonary</a:t>
            </a:r>
            <a:endParaRPr lang="bg-BG" sz="1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28"/>
            <a:ext cx="4900618" cy="5840435"/>
          </a:xfrm>
        </p:spPr>
        <p:txBody>
          <a:bodyPr>
            <a:normAutofit fontScale="92500" lnSpcReduction="10000"/>
          </a:bodyPr>
          <a:lstStyle/>
          <a:p>
            <a:pPr marL="36000" indent="0"/>
            <a:r>
              <a:rPr lang="en-US" b="1" dirty="0" smtClean="0">
                <a:latin typeface="Arial" pitchFamily="34" charset="0"/>
                <a:cs typeface="Arial" pitchFamily="34" charset="0"/>
              </a:rPr>
              <a:t>The brain of amphibians has a more complex structure, due to their living in two different environments. The brain is composed of two hemispheres.</a:t>
            </a:r>
          </a:p>
          <a:p>
            <a:pPr marL="36000" indent="0"/>
            <a:r>
              <a:rPr lang="en-US" b="1" dirty="0" smtClean="0">
                <a:latin typeface="Arial" pitchFamily="34" charset="0"/>
                <a:cs typeface="Arial" pitchFamily="34" charset="0"/>
              </a:rPr>
              <a:t>Sensory organs are also well developed.</a:t>
            </a:r>
          </a:p>
          <a:p>
            <a:pPr marL="36000" indent="0"/>
            <a:r>
              <a:rPr lang="en-US" b="1" dirty="0" smtClean="0">
                <a:solidFill>
                  <a:srgbClr val="FF0000"/>
                </a:solidFill>
                <a:latin typeface="Arial" pitchFamily="34" charset="0"/>
                <a:cs typeface="Arial" pitchFamily="34" charset="0"/>
              </a:rPr>
              <a:t>Eyelids</a:t>
            </a:r>
          </a:p>
          <a:p>
            <a:pPr marL="36000" indent="0"/>
            <a:r>
              <a:rPr lang="en-US" b="1" dirty="0" smtClean="0">
                <a:solidFill>
                  <a:srgbClr val="FF0000"/>
                </a:solidFill>
                <a:latin typeface="Arial" pitchFamily="34" charset="0"/>
                <a:cs typeface="Arial" pitchFamily="34" charset="0"/>
              </a:rPr>
              <a:t>Middle ear with tympanic membrane</a:t>
            </a:r>
            <a:endParaRPr lang="bg-BG" b="1" dirty="0">
              <a:solidFill>
                <a:srgbClr val="FF0000"/>
              </a:solidFill>
              <a:latin typeface="Arial" pitchFamily="34" charset="0"/>
              <a:cs typeface="Arial" pitchFamily="34" charset="0"/>
            </a:endParaRPr>
          </a:p>
        </p:txBody>
      </p:sp>
      <p:pic>
        <p:nvPicPr>
          <p:cNvPr id="28674" name="Picture 2" descr="http://upload.wikimedia.org/wikipedia/commons/thumb/4/44/Nervous_system_Bufo_bufo_%28DFdB%29.jpg/220px-Nervous_system_Bufo_bufo_%28DFdB%29.jpg"/>
          <p:cNvPicPr>
            <a:picLocks noChangeAspect="1" noChangeArrowheads="1"/>
          </p:cNvPicPr>
          <p:nvPr/>
        </p:nvPicPr>
        <p:blipFill>
          <a:blip r:embed="rId2" cstate="print">
            <a:lum bright="30000"/>
          </a:blip>
          <a:srcRect/>
          <a:stretch>
            <a:fillRect/>
          </a:stretch>
        </p:blipFill>
        <p:spPr bwMode="auto">
          <a:xfrm>
            <a:off x="5286380" y="285728"/>
            <a:ext cx="3500462" cy="3714776"/>
          </a:xfrm>
          <a:prstGeom prst="rect">
            <a:avLst/>
          </a:prstGeom>
          <a:noFill/>
        </p:spPr>
      </p:pic>
      <p:pic>
        <p:nvPicPr>
          <p:cNvPr id="8" name="Picture 12" descr="Миникартинка на версията към 22:36, 28 април 2007"/>
          <p:cNvPicPr>
            <a:picLocks noChangeAspect="1" noChangeArrowheads="1"/>
          </p:cNvPicPr>
          <p:nvPr/>
        </p:nvPicPr>
        <p:blipFill>
          <a:blip r:embed="rId3" cstate="print"/>
          <a:srcRect/>
          <a:stretch>
            <a:fillRect/>
          </a:stretch>
        </p:blipFill>
        <p:spPr bwMode="auto">
          <a:xfrm>
            <a:off x="5357818" y="4429132"/>
            <a:ext cx="3319453" cy="2428868"/>
          </a:xfrm>
          <a:prstGeom prst="rect">
            <a:avLst/>
          </a:prstGeom>
          <a:noFill/>
        </p:spPr>
      </p:pic>
      <p:cxnSp>
        <p:nvCxnSpPr>
          <p:cNvPr id="5" name="Straight Arrow Connector 4"/>
          <p:cNvCxnSpPr/>
          <p:nvPr/>
        </p:nvCxnSpPr>
        <p:spPr>
          <a:xfrm>
            <a:off x="2339752" y="4365104"/>
            <a:ext cx="4661140" cy="85143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9" name="Straight Arrow Connector 8"/>
          <p:cNvCxnSpPr/>
          <p:nvPr/>
        </p:nvCxnSpPr>
        <p:spPr>
          <a:xfrm>
            <a:off x="2339752" y="4437112"/>
            <a:ext cx="4446826" cy="170653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pic>
        <p:nvPicPr>
          <p:cNvPr id="26633" name="Picture 9" descr="http://upload.wikimedia.org/wikipedia/commons/thumb/8/8e/Frog_spawn_time-lapse.gif/220px-Frog_spawn_time-lapse.gif">
            <a:hlinkClick r:id="rId2"/>
          </p:cNvPr>
          <p:cNvPicPr>
            <a:picLocks noChangeAspect="1" noChangeArrowheads="1" noCrop="1"/>
          </p:cNvPicPr>
          <p:nvPr/>
        </p:nvPicPr>
        <p:blipFill>
          <a:blip r:embed="rId3" cstate="print"/>
          <a:srcRect/>
          <a:stretch>
            <a:fillRect/>
          </a:stretch>
        </p:blipFill>
        <p:spPr bwMode="auto">
          <a:xfrm>
            <a:off x="3214678" y="4357694"/>
            <a:ext cx="2714644" cy="1714502"/>
          </a:xfrm>
          <a:prstGeom prst="rect">
            <a:avLst/>
          </a:prstGeom>
          <a:noFill/>
        </p:spPr>
      </p:pic>
      <p:sp>
        <p:nvSpPr>
          <p:cNvPr id="2" name="Title 1"/>
          <p:cNvSpPr>
            <a:spLocks noGrp="1"/>
          </p:cNvSpPr>
          <p:nvPr>
            <p:ph type="title"/>
          </p:nvPr>
        </p:nvSpPr>
        <p:spPr>
          <a:xfrm>
            <a:off x="457200" y="274638"/>
            <a:ext cx="8229600" cy="2225668"/>
          </a:xfrm>
        </p:spPr>
        <p:txBody>
          <a:bodyPr>
            <a:noAutofit/>
          </a:bodyPr>
          <a:lstStyle/>
          <a:p>
            <a:pPr algn="l"/>
            <a:r>
              <a:rPr lang="en-US" sz="3200" dirty="0" smtClean="0">
                <a:latin typeface="Arial" pitchFamily="34" charset="0"/>
                <a:cs typeface="Arial" pitchFamily="34" charset="0"/>
              </a:rPr>
              <a:t/>
            </a:r>
            <a:br>
              <a:rPr lang="en-US" sz="3200" dirty="0" smtClean="0">
                <a:latin typeface="Arial" pitchFamily="34" charset="0"/>
                <a:cs typeface="Arial" pitchFamily="34" charset="0"/>
              </a:rPr>
            </a:br>
            <a:r>
              <a:rPr lang="en-US" sz="3200" dirty="0" smtClean="0">
                <a:latin typeface="Arial" pitchFamily="34" charset="0"/>
                <a:cs typeface="Arial" pitchFamily="34" charset="0"/>
              </a:rPr>
              <a:t/>
            </a:r>
            <a:br>
              <a:rPr lang="en-US" sz="3200" dirty="0" smtClean="0">
                <a:latin typeface="Arial" pitchFamily="34" charset="0"/>
                <a:cs typeface="Arial" pitchFamily="34" charset="0"/>
              </a:rPr>
            </a:br>
            <a:r>
              <a:rPr lang="en-US" sz="3200" b="1" dirty="0" smtClean="0">
                <a:latin typeface="Arial" pitchFamily="34" charset="0"/>
                <a:cs typeface="Arial" pitchFamily="34" charset="0"/>
              </a:rPr>
              <a:t>Their </a:t>
            </a:r>
            <a:r>
              <a:rPr lang="en-US" sz="3200" b="1" dirty="0" smtClean="0">
                <a:solidFill>
                  <a:srgbClr val="FF0000"/>
                </a:solidFill>
                <a:latin typeface="Arial" pitchFamily="34" charset="0"/>
                <a:cs typeface="Arial" pitchFamily="34" charset="0"/>
              </a:rPr>
              <a:t>reproduction </a:t>
            </a:r>
            <a:r>
              <a:rPr lang="en-US" sz="3200" b="1" dirty="0" smtClean="0">
                <a:latin typeface="Arial" pitchFamily="34" charset="0"/>
                <a:cs typeface="Arial" pitchFamily="34" charset="0"/>
              </a:rPr>
              <a:t>and development  takes place in water. The eggs are rich nutrients, but they have a thin membrane and can survive only in water.</a:t>
            </a:r>
            <a:br>
              <a:rPr lang="en-US" sz="3200" b="1" dirty="0" smtClean="0">
                <a:latin typeface="Arial" pitchFamily="34" charset="0"/>
                <a:cs typeface="Arial" pitchFamily="34" charset="0"/>
              </a:rPr>
            </a:br>
            <a:r>
              <a:rPr lang="en-US" sz="3200" b="1" dirty="0" smtClean="0">
                <a:latin typeface="Arial" pitchFamily="34" charset="0"/>
                <a:cs typeface="Arial" pitchFamily="34" charset="0"/>
              </a:rPr>
              <a:t> They develop through </a:t>
            </a:r>
            <a:r>
              <a:rPr lang="en-US" sz="3200" b="1" dirty="0" smtClean="0">
                <a:solidFill>
                  <a:srgbClr val="FF0000"/>
                </a:solidFill>
                <a:latin typeface="Arial" pitchFamily="34" charset="0"/>
                <a:cs typeface="Arial" pitchFamily="34" charset="0"/>
              </a:rPr>
              <a:t>metamorphosis</a:t>
            </a:r>
            <a:r>
              <a:rPr lang="en-US" sz="3200" b="1" dirty="0" smtClean="0">
                <a:latin typeface="Arial" pitchFamily="34" charset="0"/>
                <a:cs typeface="Arial" pitchFamily="34" charset="0"/>
              </a:rPr>
              <a:t>. </a:t>
            </a:r>
            <a:r>
              <a:rPr lang="en-US" sz="3200" b="1" dirty="0" smtClean="0"/>
              <a:t/>
            </a:r>
            <a:br>
              <a:rPr lang="en-US" sz="3200" b="1" dirty="0" smtClean="0"/>
            </a:br>
            <a:r>
              <a:rPr lang="en-US" sz="3200" b="1" dirty="0" smtClean="0">
                <a:solidFill>
                  <a:srgbClr val="FF0000"/>
                </a:solidFill>
                <a:latin typeface="Arial" pitchFamily="34" charset="0"/>
                <a:cs typeface="Arial" pitchFamily="34" charset="0"/>
              </a:rPr>
              <a:t>Larvae - tadpoles,</a:t>
            </a:r>
            <a:r>
              <a:rPr lang="en-US" sz="3200" b="1" dirty="0" smtClean="0">
                <a:latin typeface="Arial" pitchFamily="34" charset="0"/>
                <a:cs typeface="Arial" pitchFamily="34" charset="0"/>
              </a:rPr>
              <a:t> just as fish, breathe through gills.</a:t>
            </a:r>
            <a:br>
              <a:rPr lang="en-US" sz="3200" b="1" dirty="0" smtClean="0">
                <a:latin typeface="Arial" pitchFamily="34" charset="0"/>
                <a:cs typeface="Arial" pitchFamily="34" charset="0"/>
              </a:rPr>
            </a:br>
            <a:endParaRPr lang="en-US" sz="3200" b="1" dirty="0" smtClean="0">
              <a:latin typeface="Arial" pitchFamily="34" charset="0"/>
              <a:cs typeface="Arial" pitchFamily="34" charset="0"/>
            </a:endParaRPr>
          </a:p>
        </p:txBody>
      </p:sp>
      <p:sp>
        <p:nvSpPr>
          <p:cNvPr id="3" name="Content Placeholder 2"/>
          <p:cNvSpPr>
            <a:spLocks noGrp="1"/>
          </p:cNvSpPr>
          <p:nvPr>
            <p:ph idx="1"/>
          </p:nvPr>
        </p:nvSpPr>
        <p:spPr>
          <a:xfrm>
            <a:off x="1142976" y="3429001"/>
            <a:ext cx="6858048" cy="1714512"/>
          </a:xfrm>
        </p:spPr>
        <p:txBody>
          <a:bodyPr/>
          <a:lstStyle/>
          <a:p>
            <a:r>
              <a:rPr lang="en-US" b="1" dirty="0" smtClean="0">
                <a:latin typeface="Arial" pitchFamily="34" charset="0"/>
                <a:cs typeface="Arial" pitchFamily="34" charset="0"/>
              </a:rPr>
              <a:t>Frogs  development</a:t>
            </a:r>
            <a:endParaRPr lang="bg-BG" b="1" dirty="0" smtClean="0">
              <a:latin typeface="Arial" pitchFamily="34" charset="0"/>
              <a:cs typeface="Arial" pitchFamily="34" charset="0"/>
            </a:endParaRPr>
          </a:p>
          <a:p>
            <a:endParaRPr lang="bg-BG" dirty="0"/>
          </a:p>
        </p:txBody>
      </p:sp>
      <p:pic>
        <p:nvPicPr>
          <p:cNvPr id="26626" name="Picture 2" descr="http://upload.wikimedia.org/wikipedia/commons/thumb/7/7d/Frogspawn_closeup.jpg/220px-Frogspawn_closeup.jpg">
            <a:hlinkClick r:id="rId4"/>
          </p:cNvPr>
          <p:cNvPicPr>
            <a:picLocks noChangeAspect="1" noChangeArrowheads="1"/>
          </p:cNvPicPr>
          <p:nvPr/>
        </p:nvPicPr>
        <p:blipFill>
          <a:blip r:embed="rId5" cstate="print">
            <a:lum bright="20000"/>
          </a:blip>
          <a:srcRect/>
          <a:stretch>
            <a:fillRect/>
          </a:stretch>
        </p:blipFill>
        <p:spPr bwMode="auto">
          <a:xfrm>
            <a:off x="571472" y="4071942"/>
            <a:ext cx="2095500" cy="1600200"/>
          </a:xfrm>
          <a:prstGeom prst="rect">
            <a:avLst/>
          </a:prstGeom>
          <a:noFill/>
        </p:spPr>
      </p:pic>
      <p:pic>
        <p:nvPicPr>
          <p:cNvPr id="26630" name="Picture 6" descr="http://upload.wikimedia.org/wikipedia/commons/thumb/9/9a/Haswell%27s_Frog_-_Paracrinia_haswelli_tadpole.jpg/220px-Haswell%27s_Frog_-_Paracrinia_haswelli_tadpole.jpg">
            <a:hlinkClick r:id="rId6"/>
          </p:cNvPr>
          <p:cNvPicPr>
            <a:picLocks noChangeAspect="1" noChangeArrowheads="1"/>
          </p:cNvPicPr>
          <p:nvPr/>
        </p:nvPicPr>
        <p:blipFill>
          <a:blip r:embed="rId7" cstate="print">
            <a:lum bright="20000"/>
          </a:blip>
          <a:srcRect/>
          <a:stretch>
            <a:fillRect/>
          </a:stretch>
        </p:blipFill>
        <p:spPr bwMode="auto">
          <a:xfrm>
            <a:off x="6572264" y="4071942"/>
            <a:ext cx="2095500" cy="1785950"/>
          </a:xfrm>
          <a:prstGeom prst="rect">
            <a:avLst/>
          </a:prstGeom>
          <a:noFill/>
        </p:spPr>
      </p:pic>
      <p:sp>
        <p:nvSpPr>
          <p:cNvPr id="10" name="Rectangle 9"/>
          <p:cNvSpPr/>
          <p:nvPr/>
        </p:nvSpPr>
        <p:spPr>
          <a:xfrm>
            <a:off x="1714480" y="5786454"/>
            <a:ext cx="2392001" cy="584775"/>
          </a:xfrm>
          <a:prstGeom prst="rect">
            <a:avLst/>
          </a:prstGeom>
        </p:spPr>
        <p:txBody>
          <a:bodyPr wrap="none">
            <a:spAutoFit/>
          </a:bodyPr>
          <a:lstStyle/>
          <a:p>
            <a:pPr lvl="0" fontAlgn="base">
              <a:spcBef>
                <a:spcPct val="0"/>
              </a:spcBef>
              <a:spcAft>
                <a:spcPct val="0"/>
              </a:spcAft>
            </a:pPr>
            <a:r>
              <a:rPr lang="bg-BG" sz="3200" b="1" dirty="0" smtClean="0">
                <a:latin typeface="Arial" pitchFamily="34" charset="0"/>
                <a:cs typeface="Arial" pitchFamily="34" charset="0"/>
              </a:rPr>
              <a:t>Frogs</a:t>
            </a:r>
            <a:r>
              <a:rPr lang="en-US" sz="3200" b="1" dirty="0" smtClean="0">
                <a:latin typeface="Arial" pitchFamily="34" charset="0"/>
                <a:cs typeface="Arial" pitchFamily="34" charset="0"/>
              </a:rPr>
              <a:t> eggs</a:t>
            </a:r>
            <a:endParaRPr lang="bg-BG" sz="3200" b="1" dirty="0" smtClean="0">
              <a:latin typeface="Arial" pitchFamily="34" charset="0"/>
              <a:cs typeface="Arial" pitchFamily="34" charset="0"/>
            </a:endParaRPr>
          </a:p>
        </p:txBody>
      </p:sp>
      <p:cxnSp>
        <p:nvCxnSpPr>
          <p:cNvPr id="14" name="Straight Arrow Connector 13"/>
          <p:cNvCxnSpPr>
            <a:stCxn id="26626" idx="3"/>
          </p:cNvCxnSpPr>
          <p:nvPr/>
        </p:nvCxnSpPr>
        <p:spPr>
          <a:xfrm flipV="1">
            <a:off x="2666972" y="4857760"/>
            <a:ext cx="476268" cy="1428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6" name="Straight Arrow Connector 15"/>
          <p:cNvCxnSpPr/>
          <p:nvPr/>
        </p:nvCxnSpPr>
        <p:spPr>
          <a:xfrm flipV="1">
            <a:off x="5929322" y="5072074"/>
            <a:ext cx="476268" cy="1428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18" name="Rectangle 17"/>
          <p:cNvSpPr/>
          <p:nvPr/>
        </p:nvSpPr>
        <p:spPr>
          <a:xfrm>
            <a:off x="5715008" y="5857892"/>
            <a:ext cx="3211135" cy="584775"/>
          </a:xfrm>
          <a:prstGeom prst="rect">
            <a:avLst/>
          </a:prstGeom>
        </p:spPr>
        <p:txBody>
          <a:bodyPr wrap="none">
            <a:spAutoFit/>
          </a:bodyPr>
          <a:lstStyle/>
          <a:p>
            <a:r>
              <a:rPr lang="en-US" sz="3200" b="1" dirty="0" smtClean="0">
                <a:latin typeface="Arial" pitchFamily="34" charset="0"/>
                <a:cs typeface="Arial" pitchFamily="34" charset="0"/>
              </a:rPr>
              <a:t>Larvae- tadpole</a:t>
            </a:r>
            <a:endParaRPr lang="bg-BG" sz="32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28736"/>
          </a:xfrm>
        </p:spPr>
        <p:txBody>
          <a:bodyPr>
            <a:noAutofit/>
          </a:bodyPr>
          <a:lstStyle/>
          <a:p>
            <a:pPr algn="l"/>
            <a:r>
              <a:rPr lang="en-US" sz="2800" b="1" dirty="0" smtClean="0">
                <a:latin typeface="Arial" pitchFamily="34" charset="0"/>
                <a:cs typeface="Arial" pitchFamily="34" charset="0"/>
                <a:hlinkClick r:id="rId2" action="ppaction://hlinkfile"/>
              </a:rPr>
              <a:t>Class Amphibia </a:t>
            </a:r>
            <a:r>
              <a:rPr lang="en-US" sz="2800" b="1" dirty="0" smtClean="0">
                <a:latin typeface="Arial" pitchFamily="34" charset="0"/>
                <a:cs typeface="Arial" pitchFamily="34" charset="0"/>
              </a:rPr>
              <a:t>include only 2,500 species divided  into three orders: </a:t>
            </a:r>
            <a:r>
              <a:rPr lang="en-US" sz="2800" b="1" dirty="0" smtClean="0">
                <a:solidFill>
                  <a:srgbClr val="FF0000"/>
                </a:solidFill>
                <a:latin typeface="Arial" pitchFamily="34" charset="0"/>
                <a:cs typeface="Arial" pitchFamily="34" charset="0"/>
              </a:rPr>
              <a:t>salamanders (Urodela);frogs (Anura) and Apoda (Legless Amphibians)</a:t>
            </a:r>
            <a:endParaRPr lang="bg-BG" sz="2800" b="1" dirty="0">
              <a:solidFill>
                <a:srgbClr val="FF0000"/>
              </a:solidFill>
              <a:latin typeface="Arial" pitchFamily="34" charset="0"/>
              <a:cs typeface="Arial" pitchFamily="34" charset="0"/>
            </a:endParaRPr>
          </a:p>
        </p:txBody>
      </p:sp>
      <p:sp>
        <p:nvSpPr>
          <p:cNvPr id="3" name="Content Placeholder 2"/>
          <p:cNvSpPr>
            <a:spLocks noGrp="1"/>
          </p:cNvSpPr>
          <p:nvPr>
            <p:ph idx="1"/>
          </p:nvPr>
        </p:nvSpPr>
        <p:spPr>
          <a:xfrm>
            <a:off x="0" y="1928778"/>
            <a:ext cx="6715140" cy="4929222"/>
          </a:xfrm>
        </p:spPr>
        <p:txBody>
          <a:bodyPr>
            <a:noAutofit/>
          </a:bodyPr>
          <a:lstStyle/>
          <a:p>
            <a:pPr>
              <a:spcBef>
                <a:spcPts val="0"/>
              </a:spcBef>
              <a:buNone/>
            </a:pPr>
            <a:r>
              <a:rPr lang="en-US" sz="2800" b="1" dirty="0" smtClean="0">
                <a:latin typeface="Arial" pitchFamily="34" charset="0"/>
                <a:cs typeface="Arial" pitchFamily="34" charset="0"/>
              </a:rPr>
              <a:t>Order </a:t>
            </a:r>
            <a:r>
              <a:rPr lang="en-US" sz="2800" b="1" dirty="0" smtClean="0">
                <a:solidFill>
                  <a:srgbClr val="FF0000"/>
                </a:solidFill>
                <a:latin typeface="Arial" pitchFamily="34" charset="0"/>
                <a:cs typeface="Arial" pitchFamily="34" charset="0"/>
                <a:hlinkClick r:id="rId3" action="ppaction://hlinkfile"/>
              </a:rPr>
              <a:t>salamanders</a:t>
            </a:r>
            <a:r>
              <a:rPr lang="en-US" sz="2800" b="1" dirty="0" smtClean="0">
                <a:latin typeface="Arial" pitchFamily="34" charset="0"/>
                <a:cs typeface="Arial" pitchFamily="34" charset="0"/>
                <a:hlinkClick r:id="rId3" action="ppaction://hlinkfile"/>
              </a:rPr>
              <a:t> </a:t>
            </a:r>
            <a:r>
              <a:rPr lang="en-US" sz="2800" b="1" dirty="0" smtClean="0">
                <a:latin typeface="Arial" pitchFamily="34" charset="0"/>
                <a:cs typeface="Arial" pitchFamily="34" charset="0"/>
              </a:rPr>
              <a:t>– comprises about </a:t>
            </a:r>
          </a:p>
          <a:p>
            <a:pPr>
              <a:spcBef>
                <a:spcPts val="0"/>
              </a:spcBef>
              <a:buNone/>
            </a:pPr>
            <a:r>
              <a:rPr lang="en-US" sz="2800" b="1" dirty="0" smtClean="0">
                <a:latin typeface="Arial" pitchFamily="34" charset="0"/>
                <a:cs typeface="Arial" pitchFamily="34" charset="0"/>
              </a:rPr>
              <a:t>340 species with an elongated trunk, </a:t>
            </a:r>
          </a:p>
          <a:p>
            <a:pPr>
              <a:spcBef>
                <a:spcPts val="0"/>
              </a:spcBef>
              <a:buNone/>
            </a:pPr>
            <a:r>
              <a:rPr lang="en-US" sz="2800" b="1" dirty="0" smtClean="0">
                <a:latin typeface="Arial" pitchFamily="34" charset="0"/>
                <a:cs typeface="Arial" pitchFamily="34" charset="0"/>
              </a:rPr>
              <a:t>ending in a long tail. They are </a:t>
            </a:r>
          </a:p>
          <a:p>
            <a:pPr>
              <a:spcBef>
                <a:spcPts val="0"/>
              </a:spcBef>
              <a:buNone/>
            </a:pPr>
            <a:r>
              <a:rPr lang="en-US" sz="2800" b="1" dirty="0" smtClean="0">
                <a:latin typeface="Arial" pitchFamily="34" charset="0"/>
                <a:cs typeface="Arial" pitchFamily="34" charset="0"/>
              </a:rPr>
              <a:t>distributed mainly northern </a:t>
            </a:r>
          </a:p>
          <a:p>
            <a:pPr>
              <a:spcBef>
                <a:spcPts val="0"/>
              </a:spcBef>
              <a:buNone/>
            </a:pPr>
            <a:r>
              <a:rPr lang="en-US" sz="2800" b="1" dirty="0" smtClean="0">
                <a:latin typeface="Arial" pitchFamily="34" charset="0"/>
                <a:cs typeface="Arial" pitchFamily="34" charset="0"/>
              </a:rPr>
              <a:t>hemisphere. Most salamanders  are </a:t>
            </a:r>
          </a:p>
          <a:p>
            <a:pPr>
              <a:spcBef>
                <a:spcPts val="0"/>
              </a:spcBef>
              <a:buNone/>
            </a:pPr>
            <a:r>
              <a:rPr lang="en-US" sz="2800" b="1" dirty="0" smtClean="0">
                <a:latin typeface="Arial" pitchFamily="34" charset="0"/>
                <a:cs typeface="Arial" pitchFamily="34" charset="0"/>
              </a:rPr>
              <a:t>small size –a few centimeters.</a:t>
            </a:r>
          </a:p>
          <a:p>
            <a:pPr>
              <a:spcBef>
                <a:spcPts val="0"/>
              </a:spcBef>
              <a:buNone/>
            </a:pPr>
            <a:r>
              <a:rPr lang="en-US" sz="2800" b="1" dirty="0" smtClean="0">
                <a:latin typeface="Arial" pitchFamily="34" charset="0"/>
                <a:cs typeface="Arial" pitchFamily="34" charset="0"/>
              </a:rPr>
              <a:t> Many Salamanders are good </a:t>
            </a:r>
          </a:p>
          <a:p>
            <a:pPr>
              <a:spcBef>
                <a:spcPts val="0"/>
              </a:spcBef>
              <a:buNone/>
            </a:pPr>
            <a:r>
              <a:rPr lang="en-US" sz="2800" b="1" dirty="0" smtClean="0">
                <a:latin typeface="Arial" pitchFamily="34" charset="0"/>
                <a:cs typeface="Arial" pitchFamily="34" charset="0"/>
              </a:rPr>
              <a:t>swimmers. They use their long tail to </a:t>
            </a:r>
          </a:p>
          <a:p>
            <a:pPr>
              <a:spcBef>
                <a:spcPts val="0"/>
              </a:spcBef>
              <a:buNone/>
            </a:pPr>
            <a:r>
              <a:rPr lang="en-US" sz="2800" b="1" dirty="0" smtClean="0">
                <a:latin typeface="Arial" pitchFamily="34" charset="0"/>
                <a:cs typeface="Arial" pitchFamily="34" charset="0"/>
              </a:rPr>
              <a:t>swim and on land they walk. In most </a:t>
            </a:r>
          </a:p>
          <a:p>
            <a:pPr>
              <a:spcBef>
                <a:spcPts val="0"/>
              </a:spcBef>
              <a:buNone/>
            </a:pPr>
            <a:r>
              <a:rPr lang="en-US" sz="2800" b="1" dirty="0" smtClean="0">
                <a:latin typeface="Arial" pitchFamily="34" charset="0"/>
                <a:cs typeface="Arial" pitchFamily="34" charset="0"/>
              </a:rPr>
              <a:t>species, fertilisation is internal. </a:t>
            </a:r>
          </a:p>
        </p:txBody>
      </p:sp>
      <p:pic>
        <p:nvPicPr>
          <p:cNvPr id="7" name="Picture 2" descr="File:Vertebrates.png"/>
          <p:cNvPicPr>
            <a:picLocks noChangeAspect="1" noChangeArrowheads="1"/>
          </p:cNvPicPr>
          <p:nvPr/>
        </p:nvPicPr>
        <p:blipFill>
          <a:blip r:embed="rId4" cstate="print"/>
          <a:srcRect r="48275" b="69950"/>
          <a:stretch>
            <a:fillRect/>
          </a:stretch>
        </p:blipFill>
        <p:spPr bwMode="auto">
          <a:xfrm>
            <a:off x="6500794" y="1500174"/>
            <a:ext cx="2643206" cy="2428892"/>
          </a:xfrm>
          <a:prstGeom prst="rect">
            <a:avLst/>
          </a:prstGeom>
          <a:noFill/>
        </p:spPr>
      </p:pic>
      <p:pic>
        <p:nvPicPr>
          <p:cNvPr id="9218" name="Picture 2" descr="http://upload.wikimedia.org/wikipedia/commons/thumb/3/30/Triturus_alpestris.jpg/220px-Triturus_alpestris.jpg"/>
          <p:cNvPicPr>
            <a:picLocks noChangeAspect="1" noChangeArrowheads="1"/>
          </p:cNvPicPr>
          <p:nvPr/>
        </p:nvPicPr>
        <p:blipFill>
          <a:blip r:embed="rId5" cstate="print"/>
          <a:srcRect/>
          <a:stretch>
            <a:fillRect/>
          </a:stretch>
        </p:blipFill>
        <p:spPr bwMode="auto">
          <a:xfrm>
            <a:off x="6572264" y="4000504"/>
            <a:ext cx="2571736" cy="2857496"/>
          </a:xfrm>
          <a:prstGeom prst="rect">
            <a:avLst/>
          </a:prstGeom>
          <a:noFill/>
        </p:spPr>
      </p:pic>
      <p:sp>
        <p:nvSpPr>
          <p:cNvPr id="11" name="Rectangle 10"/>
          <p:cNvSpPr/>
          <p:nvPr/>
        </p:nvSpPr>
        <p:spPr>
          <a:xfrm>
            <a:off x="6715140" y="4071942"/>
            <a:ext cx="2170787" cy="830997"/>
          </a:xfrm>
          <a:prstGeom prst="rect">
            <a:avLst/>
          </a:prstGeom>
        </p:spPr>
        <p:txBody>
          <a:bodyPr wrap="none">
            <a:spAutoFit/>
          </a:bodyPr>
          <a:lstStyle/>
          <a:p>
            <a:r>
              <a:rPr lang="en-US" sz="2400" b="1" dirty="0" smtClean="0">
                <a:latin typeface="Arial" pitchFamily="34" charset="0"/>
                <a:cs typeface="Arial" pitchFamily="34" charset="0"/>
              </a:rPr>
              <a:t>Great crested</a:t>
            </a:r>
          </a:p>
          <a:p>
            <a:r>
              <a:rPr lang="en-US" sz="2400" b="1" dirty="0" smtClean="0">
                <a:latin typeface="Arial" pitchFamily="34" charset="0"/>
                <a:cs typeface="Arial" pitchFamily="34" charset="0"/>
              </a:rPr>
              <a:t> newt</a:t>
            </a:r>
            <a:endParaRPr lang="bg-BG" sz="2400" b="1" dirty="0">
              <a:latin typeface="Arial" pitchFamily="34" charset="0"/>
              <a:cs typeface="Arial" pitchFamily="34" charset="0"/>
            </a:endParaRPr>
          </a:p>
        </p:txBody>
      </p:sp>
      <p:sp>
        <p:nvSpPr>
          <p:cNvPr id="12" name="Rectangle 11"/>
          <p:cNvSpPr/>
          <p:nvPr/>
        </p:nvSpPr>
        <p:spPr>
          <a:xfrm>
            <a:off x="6572264" y="2786058"/>
            <a:ext cx="2260346" cy="954107"/>
          </a:xfrm>
          <a:prstGeom prst="rect">
            <a:avLst/>
          </a:prstGeom>
        </p:spPr>
        <p:txBody>
          <a:bodyPr wrap="square">
            <a:spAutoFit/>
          </a:bodyPr>
          <a:lstStyle/>
          <a:p>
            <a:pPr algn="ctr"/>
            <a:r>
              <a:rPr lang="en-US" sz="2800" b="1" dirty="0" smtClean="0">
                <a:solidFill>
                  <a:schemeClr val="bg1"/>
                </a:solidFill>
                <a:latin typeface="Arial" pitchFamily="34" charset="0"/>
                <a:cs typeface="Arial" pitchFamily="34" charset="0"/>
              </a:rPr>
              <a:t>Slender Salamander</a:t>
            </a:r>
            <a:endParaRPr lang="en-US" sz="2800"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4" descr="http://upload.wikimedia.org/wikipedia/commons/thumb/d/d5/Salamandra_salamandra_%28Marek_Szczepanek%29.jpg/250px-Salamandra_salamandra_%28Marek_Szczepanek%29.jpg"/>
          <p:cNvPicPr>
            <a:picLocks noChangeAspect="1" noChangeArrowheads="1"/>
          </p:cNvPicPr>
          <p:nvPr/>
        </p:nvPicPr>
        <p:blipFill>
          <a:blip r:embed="rId2" cstate="print"/>
          <a:srcRect t="29412" b="17255"/>
          <a:stretch>
            <a:fillRect/>
          </a:stretch>
        </p:blipFill>
        <p:spPr bwMode="auto">
          <a:xfrm>
            <a:off x="5715008" y="0"/>
            <a:ext cx="3428992" cy="2928958"/>
          </a:xfrm>
          <a:prstGeom prst="rect">
            <a:avLst/>
          </a:prstGeom>
          <a:noFill/>
        </p:spPr>
      </p:pic>
      <p:sp>
        <p:nvSpPr>
          <p:cNvPr id="3" name="Content Placeholder 2"/>
          <p:cNvSpPr>
            <a:spLocks noGrp="1"/>
          </p:cNvSpPr>
          <p:nvPr>
            <p:ph idx="1"/>
          </p:nvPr>
        </p:nvSpPr>
        <p:spPr>
          <a:xfrm>
            <a:off x="285720" y="285728"/>
            <a:ext cx="5654432" cy="6572272"/>
          </a:xfrm>
        </p:spPr>
        <p:txBody>
          <a:bodyPr>
            <a:normAutofit fontScale="77500" lnSpcReduction="20000"/>
          </a:bodyPr>
          <a:lstStyle/>
          <a:p>
            <a:pPr marL="0" indent="0">
              <a:lnSpc>
                <a:spcPct val="120000"/>
              </a:lnSpc>
              <a:spcBef>
                <a:spcPts val="0"/>
              </a:spcBef>
              <a:buNone/>
            </a:pPr>
            <a:r>
              <a:rPr lang="en-US" b="1" dirty="0" smtClean="0">
                <a:latin typeface="Arial" pitchFamily="34" charset="0"/>
                <a:cs typeface="Arial" pitchFamily="34" charset="0"/>
              </a:rPr>
              <a:t>    </a:t>
            </a:r>
            <a:r>
              <a:rPr lang="en-US" b="1" dirty="0" smtClean="0">
                <a:solidFill>
                  <a:srgbClr val="FF0000"/>
                </a:solidFill>
                <a:latin typeface="Arial" pitchFamily="34" charset="0"/>
                <a:cs typeface="Arial" pitchFamily="34" charset="0"/>
              </a:rPr>
              <a:t>Salamanders and newts</a:t>
            </a:r>
            <a:r>
              <a:rPr lang="en-US" b="1" dirty="0" smtClean="0">
                <a:latin typeface="Arial" pitchFamily="34" charset="0"/>
                <a:cs typeface="Arial" pitchFamily="34" charset="0"/>
              </a:rPr>
              <a:t> belong to this order. The Fire Salamander and several newt species are typical of our country. The Fire salamander is carnivorous – it feeds on worm, insects and their larvae. Fertilisation is internal. The fertilised eggs develop in the female body, where they hatch. Female enter the water and “give birth” to larvae, which are about 20 mm long. Animals which reproductive like the salamander are called </a:t>
            </a:r>
            <a:r>
              <a:rPr lang="en-US" b="1" dirty="0" smtClean="0">
                <a:solidFill>
                  <a:srgbClr val="FF0000"/>
                </a:solidFill>
                <a:latin typeface="Arial" pitchFamily="34" charset="0"/>
                <a:cs typeface="Arial" pitchFamily="34" charset="0"/>
              </a:rPr>
              <a:t>ovoviviparous</a:t>
            </a:r>
            <a:r>
              <a:rPr lang="en-US" b="1" dirty="0" smtClean="0">
                <a:latin typeface="Arial" pitchFamily="34" charset="0"/>
                <a:cs typeface="Arial" pitchFamily="34" charset="0"/>
              </a:rPr>
              <a:t>.</a:t>
            </a:r>
            <a:endParaRPr lang="en-US" dirty="0" smtClean="0"/>
          </a:p>
          <a:p>
            <a:pPr marL="0" indent="0">
              <a:lnSpc>
                <a:spcPct val="120000"/>
              </a:lnSpc>
              <a:spcBef>
                <a:spcPts val="0"/>
              </a:spcBef>
              <a:buNone/>
            </a:pPr>
            <a:r>
              <a:rPr lang="en-US" b="1" dirty="0" smtClean="0">
                <a:latin typeface="Arial" pitchFamily="34" charset="0"/>
                <a:cs typeface="Arial" pitchFamily="34" charset="0"/>
              </a:rPr>
              <a:t>   Fire salamander bright coloring warns its enemies that it is poisonous. </a:t>
            </a:r>
            <a:endParaRPr lang="bg-BG" b="1" dirty="0" smtClean="0">
              <a:latin typeface="Arial" pitchFamily="34" charset="0"/>
              <a:cs typeface="Arial" pitchFamily="34" charset="0"/>
            </a:endParaRPr>
          </a:p>
          <a:p>
            <a:pPr>
              <a:buNone/>
            </a:pPr>
            <a:endParaRPr lang="en-US" b="1" dirty="0" smtClean="0">
              <a:latin typeface="Arial" pitchFamily="34" charset="0"/>
              <a:cs typeface="Arial" pitchFamily="34" charset="0"/>
            </a:endParaRPr>
          </a:p>
        </p:txBody>
      </p:sp>
      <p:pic>
        <p:nvPicPr>
          <p:cNvPr id="5" name="Picture 4" descr="http://2.bp.blogspot.com/_Z8JKQHa6UE0/S9d5VLc8-oI/AAAAAAAAADM/IzSSVHgp5W8/s1600/maculatum.jpg"/>
          <p:cNvPicPr>
            <a:picLocks noChangeAspect="1" noChangeArrowheads="1"/>
          </p:cNvPicPr>
          <p:nvPr/>
        </p:nvPicPr>
        <p:blipFill>
          <a:blip r:embed="rId3" cstate="print"/>
          <a:srcRect/>
          <a:stretch>
            <a:fillRect/>
          </a:stretch>
        </p:blipFill>
        <p:spPr bwMode="auto">
          <a:xfrm>
            <a:off x="5786446" y="3214686"/>
            <a:ext cx="3624239" cy="3643314"/>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571480"/>
            <a:ext cx="8229600" cy="4525963"/>
          </a:xfrm>
        </p:spPr>
        <p:txBody>
          <a:bodyPr>
            <a:normAutofit/>
          </a:bodyPr>
          <a:lstStyle/>
          <a:p>
            <a:r>
              <a:rPr lang="en-US" sz="2800" b="1" dirty="0" smtClean="0">
                <a:latin typeface="Arial" pitchFamily="34" charset="0"/>
                <a:cs typeface="Arial" pitchFamily="34" charset="0"/>
              </a:rPr>
              <a:t>Great crested </a:t>
            </a:r>
            <a:r>
              <a:rPr lang="en-US" sz="2800" b="1" dirty="0" smtClean="0">
                <a:latin typeface="Arial" pitchFamily="34" charset="0"/>
                <a:cs typeface="Arial" pitchFamily="34" charset="0"/>
                <a:hlinkClick r:id="rId2" action="ppaction://hlinkfile"/>
              </a:rPr>
              <a:t>newt inhabits</a:t>
            </a:r>
            <a:r>
              <a:rPr lang="en-US" sz="2800" b="1" dirty="0" smtClean="0">
                <a:latin typeface="Arial" pitchFamily="34" charset="0"/>
                <a:cs typeface="Arial" pitchFamily="34" charset="0"/>
              </a:rPr>
              <a:t> water basins with aquatic vegetation – marshes, ponds and lakes. Newts can </a:t>
            </a:r>
            <a:r>
              <a:rPr lang="en-US" sz="2800" b="1" dirty="0" smtClean="0">
                <a:solidFill>
                  <a:srgbClr val="FF0000"/>
                </a:solidFill>
                <a:latin typeface="Arial" pitchFamily="34" charset="0"/>
                <a:cs typeface="Arial" pitchFamily="34" charset="0"/>
              </a:rPr>
              <a:t>regenerate</a:t>
            </a:r>
            <a:r>
              <a:rPr lang="en-US" sz="2800" b="1" dirty="0" smtClean="0">
                <a:latin typeface="Arial" pitchFamily="34" charset="0"/>
                <a:cs typeface="Arial" pitchFamily="34" charset="0"/>
              </a:rPr>
              <a:t> limbs and toes if they are damaged or lost</a:t>
            </a:r>
            <a:endParaRPr lang="bg-BG" sz="2800" b="1" dirty="0">
              <a:latin typeface="Arial" pitchFamily="34" charset="0"/>
              <a:cs typeface="Arial" pitchFamily="34" charset="0"/>
            </a:endParaRPr>
          </a:p>
        </p:txBody>
      </p:sp>
      <p:pic>
        <p:nvPicPr>
          <p:cNvPr id="4" name="Picture 2" descr="http://www.ecologyconsultants.co.uk/image/adaptiveresize/watermark/Neil_Smith/size/688x330/file/services/GCNewt_002.jpg"/>
          <p:cNvPicPr>
            <a:picLocks noChangeAspect="1" noChangeArrowheads="1"/>
          </p:cNvPicPr>
          <p:nvPr/>
        </p:nvPicPr>
        <p:blipFill>
          <a:blip r:embed="rId3" cstate="print"/>
          <a:srcRect/>
          <a:stretch>
            <a:fillRect/>
          </a:stretch>
        </p:blipFill>
        <p:spPr bwMode="auto">
          <a:xfrm>
            <a:off x="428596" y="3071810"/>
            <a:ext cx="7767646" cy="314325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00042"/>
            <a:ext cx="4043362" cy="2286016"/>
          </a:xfrm>
        </p:spPr>
        <p:txBody>
          <a:bodyPr>
            <a:normAutofit/>
          </a:bodyPr>
          <a:lstStyle/>
          <a:p>
            <a:r>
              <a:rPr lang="en-US" b="1" dirty="0" smtClean="0">
                <a:latin typeface="Arial" pitchFamily="34" charset="0"/>
                <a:cs typeface="Arial" pitchFamily="34" charset="0"/>
              </a:rPr>
              <a:t>The Chinese giant salamander can grow to be nearly six feet long.</a:t>
            </a:r>
            <a:endParaRPr lang="bg-BG" b="1" dirty="0">
              <a:latin typeface="Arial" pitchFamily="34" charset="0"/>
              <a:cs typeface="Arial" pitchFamily="34" charset="0"/>
            </a:endParaRPr>
          </a:p>
        </p:txBody>
      </p:sp>
      <p:sp>
        <p:nvSpPr>
          <p:cNvPr id="102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0" tIns="0" rIns="71415"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bg-BG" sz="800" b="1" i="0" u="none" strike="noStrike" cap="none" normalizeH="0" baseline="0" smtClean="0">
                <a:ln>
                  <a:noFill/>
                </a:ln>
                <a:solidFill>
                  <a:srgbClr val="666666"/>
                </a:solidFill>
                <a:effectLst/>
                <a:latin typeface="Arial" charset="0"/>
                <a:cs typeface="Arial" charset="0"/>
              </a:rPr>
              <a:t>Chinese Giant Salamander</a:t>
            </a:r>
            <a:endParaRPr kumimoji="0" lang="bg-BG" sz="800" b="0" i="0" u="none" strike="noStrike" cap="none" normalizeH="0" baseline="0" smtClean="0">
              <a:ln>
                <a:noFill/>
              </a:ln>
              <a:solidFill>
                <a:srgbClr val="666666"/>
              </a:solidFill>
              <a:effectLst/>
              <a:latin typeface="Arial" charset="0"/>
              <a:cs typeface="Arial" charset="0"/>
            </a:endParaRPr>
          </a:p>
          <a:p>
            <a:pPr marL="0" marR="0" lvl="0" indent="0" algn="l" defTabSz="914400" rtl="0" eaLnBrk="0" fontAlgn="ctr" latinLnBrk="0" hangingPunct="0">
              <a:lnSpc>
                <a:spcPct val="100000"/>
              </a:lnSpc>
              <a:spcBef>
                <a:spcPct val="0"/>
              </a:spcBef>
              <a:spcAft>
                <a:spcPct val="0"/>
              </a:spcAft>
              <a:buClrTx/>
              <a:buSzTx/>
              <a:buFontTx/>
              <a:buNone/>
              <a:tabLst/>
            </a:pPr>
            <a:r>
              <a:rPr kumimoji="0" lang="bg-BG" sz="800" b="0" i="0" u="none" strike="noStrike" cap="none" normalizeH="0" baseline="0" smtClean="0">
                <a:ln>
                  <a:noFill/>
                </a:ln>
                <a:solidFill>
                  <a:srgbClr val="666666"/>
                </a:solidFill>
                <a:effectLst/>
                <a:latin typeface="Arial" charset="0"/>
                <a:cs typeface="Arial" charset="0"/>
              </a:rPr>
              <a:t>  </a:t>
            </a:r>
            <a:r>
              <a:rPr kumimoji="0" lang="bg-BG" sz="15800" b="0" i="0" u="none" strike="noStrike" cap="none" normalizeH="0" baseline="0" smtClean="0">
                <a:ln>
                  <a:noFill/>
                </a:ln>
                <a:solidFill>
                  <a:srgbClr val="666666"/>
                </a:solidFill>
                <a:effectLst/>
                <a:latin typeface="Arial" charset="0"/>
                <a:cs typeface="Arial" charset="0"/>
              </a:rPr>
              <a:t> </a:t>
            </a:r>
            <a:r>
              <a:rPr kumimoji="0" lang="bg-BG" sz="800" b="0" i="0" u="none" strike="noStrike" cap="none" normalizeH="0" baseline="0" smtClean="0">
                <a:ln>
                  <a:noFill/>
                </a:ln>
                <a:solidFill>
                  <a:srgbClr val="666666"/>
                </a:solidFill>
                <a:effectLst/>
                <a:latin typeface="Arial" charset="0"/>
                <a:cs typeface="Arial" charset="0"/>
              </a:rPr>
              <a:t>                                                                                                                                                           </a:t>
            </a:r>
          </a:p>
        </p:txBody>
      </p:sp>
      <p:pic>
        <p:nvPicPr>
          <p:cNvPr id="1026" name="Picture 2" descr="http://cdn.webecoist.com/wp-content/uploads/2008/11/chinese-giant-salamander.jpg"/>
          <p:cNvPicPr>
            <a:picLocks noChangeAspect="1" noChangeArrowheads="1"/>
          </p:cNvPicPr>
          <p:nvPr/>
        </p:nvPicPr>
        <p:blipFill>
          <a:blip r:embed="rId2" cstate="print"/>
          <a:srcRect/>
          <a:stretch>
            <a:fillRect/>
          </a:stretch>
        </p:blipFill>
        <p:spPr bwMode="auto">
          <a:xfrm>
            <a:off x="4786314" y="714356"/>
            <a:ext cx="3743320" cy="5357850"/>
          </a:xfrm>
          <a:prstGeom prst="rect">
            <a:avLst/>
          </a:prstGeom>
          <a:noFill/>
        </p:spPr>
      </p:pic>
      <p:pic>
        <p:nvPicPr>
          <p:cNvPr id="5" name="Picture 2" descr="http://upload.wikimedia.org/wikipedia/commons/thumb/9/9d/Barred_Tiger_Salamander_Tennoji.jpg/220px-Barred_Tiger_Salamander_Tennoji.jpg">
            <a:hlinkClick r:id="rId3"/>
          </p:cNvPr>
          <p:cNvPicPr>
            <a:picLocks noChangeAspect="1" noChangeArrowheads="1"/>
          </p:cNvPicPr>
          <p:nvPr/>
        </p:nvPicPr>
        <p:blipFill>
          <a:blip r:embed="rId4" cstate="print"/>
          <a:srcRect/>
          <a:stretch>
            <a:fillRect/>
          </a:stretch>
        </p:blipFill>
        <p:spPr bwMode="auto">
          <a:xfrm>
            <a:off x="571472" y="3071810"/>
            <a:ext cx="3571900" cy="2714644"/>
          </a:xfrm>
          <a:prstGeom prst="rect">
            <a:avLst/>
          </a:prstGeom>
          <a:noFill/>
        </p:spPr>
      </p:pic>
      <p:sp>
        <p:nvSpPr>
          <p:cNvPr id="8" name="Rectangle 7"/>
          <p:cNvSpPr/>
          <p:nvPr/>
        </p:nvSpPr>
        <p:spPr>
          <a:xfrm>
            <a:off x="1071538" y="3214686"/>
            <a:ext cx="2456818" cy="369332"/>
          </a:xfrm>
          <a:prstGeom prst="rect">
            <a:avLst/>
          </a:prstGeom>
        </p:spPr>
        <p:txBody>
          <a:bodyPr wrap="square">
            <a:spAutoFit/>
          </a:bodyPr>
          <a:lstStyle/>
          <a:p>
            <a:r>
              <a:rPr lang="bg-BG" b="1" dirty="0" smtClean="0">
                <a:solidFill>
                  <a:schemeClr val="bg1"/>
                </a:solidFill>
                <a:latin typeface="Arial" pitchFamily="34" charset="0"/>
                <a:cs typeface="Arial" pitchFamily="34" charset="0"/>
              </a:rPr>
              <a:t>Tiger Salamander </a:t>
            </a:r>
            <a:endParaRPr lang="bg-BG" b="1" dirty="0">
              <a:solidFill>
                <a:schemeClr val="bg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1" name="Picture 3" descr="File:Syphonops annulatus.jpg">
            <a:hlinkClick r:id="rId2"/>
          </p:cNvPr>
          <p:cNvPicPr>
            <a:picLocks noChangeAspect="1" noChangeArrowheads="1"/>
          </p:cNvPicPr>
          <p:nvPr/>
        </p:nvPicPr>
        <p:blipFill>
          <a:blip r:embed="rId3" cstate="print"/>
          <a:srcRect l="29925" t="38144" r="24062" b="12371"/>
          <a:stretch>
            <a:fillRect/>
          </a:stretch>
        </p:blipFill>
        <p:spPr bwMode="auto">
          <a:xfrm>
            <a:off x="2339752" y="4725144"/>
            <a:ext cx="6192688" cy="2132856"/>
          </a:xfrm>
          <a:prstGeom prst="rect">
            <a:avLst/>
          </a:prstGeom>
          <a:noFill/>
        </p:spPr>
      </p:pic>
      <p:pic>
        <p:nvPicPr>
          <p:cNvPr id="7" name="Picture 2" descr="http://upload.wikimedia.org/wikipedia/commons/thumb/6/65/P_anguinus-head.jpg/220px-P_anguinus-head.jpg">
            <a:hlinkClick r:id="rId4"/>
          </p:cNvPr>
          <p:cNvPicPr>
            <a:picLocks noChangeAspect="1" noChangeArrowheads="1"/>
          </p:cNvPicPr>
          <p:nvPr/>
        </p:nvPicPr>
        <p:blipFill>
          <a:blip r:embed="rId5" cstate="print"/>
          <a:srcRect/>
          <a:stretch>
            <a:fillRect/>
          </a:stretch>
        </p:blipFill>
        <p:spPr bwMode="auto">
          <a:xfrm>
            <a:off x="5072066" y="764704"/>
            <a:ext cx="3714744" cy="3664404"/>
          </a:xfrm>
          <a:prstGeom prst="rect">
            <a:avLst/>
          </a:prstGeom>
          <a:noFill/>
        </p:spPr>
      </p:pic>
      <p:sp>
        <p:nvSpPr>
          <p:cNvPr id="2" name="Title 1"/>
          <p:cNvSpPr>
            <a:spLocks noGrp="1"/>
          </p:cNvSpPr>
          <p:nvPr>
            <p:ph type="title"/>
          </p:nvPr>
        </p:nvSpPr>
        <p:spPr>
          <a:xfrm>
            <a:off x="457200" y="274638"/>
            <a:ext cx="8229600" cy="490066"/>
          </a:xfrm>
        </p:spPr>
        <p:txBody>
          <a:bodyPr>
            <a:normAutofit fontScale="90000"/>
          </a:bodyPr>
          <a:lstStyle/>
          <a:p>
            <a:r>
              <a:rPr lang="en-US" sz="3600" b="1" dirty="0" smtClean="0">
                <a:latin typeface="Arial" pitchFamily="34" charset="0"/>
                <a:cs typeface="Arial" pitchFamily="34" charset="0"/>
                <a:hlinkClick r:id="rId6" action="ppaction://hlinkfile"/>
              </a:rPr>
              <a:t>Proteus </a:t>
            </a:r>
            <a:r>
              <a:rPr lang="en-US" sz="3600" b="1" dirty="0" smtClean="0">
                <a:latin typeface="Arial" pitchFamily="34" charset="0"/>
                <a:cs typeface="Arial" pitchFamily="34" charset="0"/>
              </a:rPr>
              <a:t>(Apoda, Legless amphibians</a:t>
            </a:r>
            <a:r>
              <a:rPr lang="en-US" dirty="0" smtClean="0"/>
              <a:t>)</a:t>
            </a:r>
            <a:endParaRPr lang="bg-BG" dirty="0"/>
          </a:p>
        </p:txBody>
      </p:sp>
      <p:sp>
        <p:nvSpPr>
          <p:cNvPr id="9" name="Content Placeholder 8"/>
          <p:cNvSpPr>
            <a:spLocks noGrp="1"/>
          </p:cNvSpPr>
          <p:nvPr>
            <p:ph idx="1"/>
          </p:nvPr>
        </p:nvSpPr>
        <p:spPr>
          <a:xfrm>
            <a:off x="467544" y="836712"/>
            <a:ext cx="5000660" cy="4257692"/>
          </a:xfrm>
        </p:spPr>
        <p:txBody>
          <a:bodyPr>
            <a:normAutofit lnSpcReduction="10000"/>
          </a:bodyPr>
          <a:lstStyle/>
          <a:p>
            <a:r>
              <a:rPr lang="en-US" b="1" dirty="0" smtClean="0">
                <a:latin typeface="Arial" pitchFamily="34" charset="0"/>
                <a:cs typeface="Arial" pitchFamily="34" charset="0"/>
              </a:rPr>
              <a:t>Proteus  have no limbs.</a:t>
            </a:r>
          </a:p>
          <a:p>
            <a:r>
              <a:rPr lang="en-US" b="1" dirty="0" smtClean="0">
                <a:latin typeface="Arial" pitchFamily="34" charset="0"/>
                <a:cs typeface="Arial" pitchFamily="34" charset="0"/>
              </a:rPr>
              <a:t>Their fertilisation is internal.</a:t>
            </a:r>
          </a:p>
          <a:p>
            <a:r>
              <a:rPr lang="en-US" b="1" dirty="0" smtClean="0">
                <a:latin typeface="Arial" pitchFamily="34" charset="0"/>
                <a:cs typeface="Arial" pitchFamily="34" charset="0"/>
              </a:rPr>
              <a:t>Live mainly in the tropical regions of South America, Africa. In Europe live one species.</a:t>
            </a:r>
          </a:p>
          <a:p>
            <a:endParaRPr lang="bg-BG"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57158" y="0"/>
            <a:ext cx="5286412" cy="642942"/>
          </a:xfrm>
        </p:spPr>
        <p:txBody>
          <a:bodyPr>
            <a:normAutofit/>
          </a:bodyPr>
          <a:lstStyle/>
          <a:p>
            <a:r>
              <a:rPr lang="en-US" sz="3200" dirty="0" smtClean="0">
                <a:latin typeface="Arial" pitchFamily="34" charset="0"/>
                <a:cs typeface="Arial" pitchFamily="34" charset="0"/>
              </a:rPr>
              <a:t>Anura (frogs)</a:t>
            </a:r>
            <a:endParaRPr lang="bg-BG" sz="3200" dirty="0">
              <a:latin typeface="Arial" pitchFamily="34" charset="0"/>
              <a:cs typeface="Arial" pitchFamily="34" charset="0"/>
            </a:endParaRPr>
          </a:p>
        </p:txBody>
      </p:sp>
      <p:pic>
        <p:nvPicPr>
          <p:cNvPr id="11267" name="Picture 3" descr="http://upload.wikimedia.org/wikipedia/commons/thumb/8/8b/Dendropsophus_microcephalus_-_calling_male_%28Cope%2C_1886%29.jpg/220px-Dendropsophus_microcephalus_-_calling_male_%28Cope%2C_1886%29.jpg"/>
          <p:cNvPicPr>
            <a:picLocks noChangeAspect="1" noChangeArrowheads="1"/>
          </p:cNvPicPr>
          <p:nvPr/>
        </p:nvPicPr>
        <p:blipFill>
          <a:blip r:embed="rId2" cstate="print"/>
          <a:srcRect/>
          <a:stretch>
            <a:fillRect/>
          </a:stretch>
        </p:blipFill>
        <p:spPr bwMode="auto">
          <a:xfrm>
            <a:off x="5214942" y="2928934"/>
            <a:ext cx="3714776" cy="1400175"/>
          </a:xfrm>
          <a:prstGeom prst="rect">
            <a:avLst/>
          </a:prstGeom>
          <a:noFill/>
        </p:spPr>
      </p:pic>
      <p:sp>
        <p:nvSpPr>
          <p:cNvPr id="13" name="Rectangle 12"/>
          <p:cNvSpPr/>
          <p:nvPr/>
        </p:nvSpPr>
        <p:spPr>
          <a:xfrm>
            <a:off x="8001024" y="3000372"/>
            <a:ext cx="748923" cy="461665"/>
          </a:xfrm>
          <a:prstGeom prst="rect">
            <a:avLst/>
          </a:prstGeom>
        </p:spPr>
        <p:txBody>
          <a:bodyPr wrap="none">
            <a:spAutoFit/>
          </a:bodyPr>
          <a:lstStyle/>
          <a:p>
            <a:r>
              <a:rPr lang="en-US" sz="2400" b="1" dirty="0" smtClean="0">
                <a:solidFill>
                  <a:schemeClr val="bg1"/>
                </a:solidFill>
                <a:latin typeface="Arial" pitchFamily="34" charset="0"/>
                <a:cs typeface="Arial" pitchFamily="34" charset="0"/>
              </a:rPr>
              <a:t>Call</a:t>
            </a:r>
            <a:endParaRPr lang="bg-BG" sz="2400" dirty="0">
              <a:solidFill>
                <a:schemeClr val="bg1"/>
              </a:solidFill>
              <a:latin typeface="Arial" pitchFamily="34" charset="0"/>
              <a:cs typeface="Arial" pitchFamily="34" charset="0"/>
            </a:endParaRPr>
          </a:p>
        </p:txBody>
      </p:sp>
      <p:pic>
        <p:nvPicPr>
          <p:cNvPr id="11269" name="Picture 5" descr="http://upload.wikimedia.org/wikipedia/commons/thumb/4/46/Green-leopard-frog-in-swamp.jpg/220px-Green-leopard-frog-in-swamp.jpg">
            <a:hlinkClick r:id="rId3"/>
          </p:cNvPr>
          <p:cNvPicPr>
            <a:picLocks noChangeAspect="1" noChangeArrowheads="1"/>
          </p:cNvPicPr>
          <p:nvPr/>
        </p:nvPicPr>
        <p:blipFill>
          <a:blip r:embed="rId4" cstate="print"/>
          <a:srcRect/>
          <a:stretch>
            <a:fillRect/>
          </a:stretch>
        </p:blipFill>
        <p:spPr bwMode="auto">
          <a:xfrm>
            <a:off x="5143504" y="214290"/>
            <a:ext cx="3714776" cy="2690821"/>
          </a:xfrm>
          <a:prstGeom prst="rect">
            <a:avLst/>
          </a:prstGeom>
          <a:noFill/>
        </p:spPr>
      </p:pic>
      <p:sp>
        <p:nvSpPr>
          <p:cNvPr id="15" name="Rectangle 14"/>
          <p:cNvSpPr/>
          <p:nvPr/>
        </p:nvSpPr>
        <p:spPr>
          <a:xfrm>
            <a:off x="5286380" y="2285992"/>
            <a:ext cx="1978427" cy="461665"/>
          </a:xfrm>
          <a:prstGeom prst="rect">
            <a:avLst/>
          </a:prstGeom>
        </p:spPr>
        <p:txBody>
          <a:bodyPr wrap="none">
            <a:spAutoFit/>
          </a:bodyPr>
          <a:lstStyle/>
          <a:p>
            <a:r>
              <a:rPr lang="en-US" sz="2400" b="1" dirty="0" smtClean="0">
                <a:solidFill>
                  <a:schemeClr val="bg1"/>
                </a:solidFill>
                <a:latin typeface="Arial" pitchFamily="34" charset="0"/>
                <a:cs typeface="Arial" pitchFamily="34" charset="0"/>
              </a:rPr>
              <a:t>leopard frog</a:t>
            </a:r>
            <a:endParaRPr lang="bg-BG" sz="2400" b="1" dirty="0">
              <a:solidFill>
                <a:schemeClr val="bg1"/>
              </a:solidFill>
              <a:latin typeface="Arial" pitchFamily="34" charset="0"/>
              <a:cs typeface="Arial" pitchFamily="34" charset="0"/>
            </a:endParaRPr>
          </a:p>
        </p:txBody>
      </p:sp>
      <p:pic>
        <p:nvPicPr>
          <p:cNvPr id="11271" name="Picture 7" descr="http://upload.wikimedia.org/wikipedia/commons/thumb/4/4f/Bombina_bombina_1_%28Marek_Szczepanek%29_tight_crop.jpg/220px-Bombina_bombina_1_%28Marek_Szczepanek%29_tight_crop.jpg">
            <a:hlinkClick r:id="rId5"/>
          </p:cNvPr>
          <p:cNvPicPr>
            <a:picLocks noChangeAspect="1" noChangeArrowheads="1"/>
          </p:cNvPicPr>
          <p:nvPr/>
        </p:nvPicPr>
        <p:blipFill>
          <a:blip r:embed="rId6" cstate="print"/>
          <a:srcRect/>
          <a:stretch>
            <a:fillRect/>
          </a:stretch>
        </p:blipFill>
        <p:spPr bwMode="auto">
          <a:xfrm>
            <a:off x="5286380" y="4429132"/>
            <a:ext cx="3452822" cy="2214578"/>
          </a:xfrm>
          <a:prstGeom prst="rect">
            <a:avLst/>
          </a:prstGeom>
          <a:noFill/>
        </p:spPr>
      </p:pic>
      <p:sp>
        <p:nvSpPr>
          <p:cNvPr id="17" name="Rectangle 16"/>
          <p:cNvSpPr/>
          <p:nvPr/>
        </p:nvSpPr>
        <p:spPr>
          <a:xfrm>
            <a:off x="5214942" y="4429132"/>
            <a:ext cx="3328155" cy="830997"/>
          </a:xfrm>
          <a:prstGeom prst="rect">
            <a:avLst/>
          </a:prstGeom>
        </p:spPr>
        <p:txBody>
          <a:bodyPr wrap="none">
            <a:spAutoFit/>
          </a:bodyPr>
          <a:lstStyle/>
          <a:p>
            <a:r>
              <a:rPr lang="en-US" sz="2400" b="1" dirty="0" smtClean="0">
                <a:latin typeface="Arial" pitchFamily="34" charset="0"/>
                <a:cs typeface="Arial" pitchFamily="34" charset="0"/>
              </a:rPr>
              <a:t>European Fire-bellied</a:t>
            </a:r>
          </a:p>
          <a:p>
            <a:r>
              <a:rPr lang="en-US" sz="2400" b="1" dirty="0" smtClean="0">
                <a:latin typeface="Arial" pitchFamily="34" charset="0"/>
                <a:cs typeface="Arial" pitchFamily="34" charset="0"/>
              </a:rPr>
              <a:t> Toad </a:t>
            </a:r>
          </a:p>
        </p:txBody>
      </p:sp>
      <p:sp>
        <p:nvSpPr>
          <p:cNvPr id="12" name="Rectangle 11"/>
          <p:cNvSpPr/>
          <p:nvPr/>
        </p:nvSpPr>
        <p:spPr>
          <a:xfrm>
            <a:off x="285720" y="571480"/>
            <a:ext cx="4572032" cy="5262979"/>
          </a:xfrm>
          <a:prstGeom prst="rect">
            <a:avLst/>
          </a:prstGeom>
        </p:spPr>
        <p:txBody>
          <a:bodyPr wrap="square">
            <a:spAutoFit/>
          </a:bodyPr>
          <a:lstStyle/>
          <a:p>
            <a:r>
              <a:rPr lang="en-US" sz="2800" b="1" dirty="0" smtClean="0">
                <a:latin typeface="Arial" pitchFamily="34" charset="0"/>
                <a:cs typeface="Arial" pitchFamily="34" charset="0"/>
                <a:hlinkClick r:id="rId7" action="ppaction://hlinkfile"/>
              </a:rPr>
              <a:t>Order Frogs (</a:t>
            </a:r>
            <a:r>
              <a:rPr lang="en-US" sz="2800" b="1" dirty="0" smtClean="0">
                <a:latin typeface="Arial" pitchFamily="34" charset="0"/>
                <a:cs typeface="Arial" pitchFamily="34" charset="0"/>
              </a:rPr>
              <a:t>Anura, which main tailless) comprises about 80%  of all amphibians.  The body of adults is wide and short and they have not tail.  Frogs have longer hind limbs. On land they move  by jumping.  </a:t>
            </a:r>
            <a:r>
              <a:rPr lang="en-US" sz="2800" b="1" dirty="0" smtClean="0">
                <a:latin typeface="Arial" pitchFamily="34" charset="0"/>
                <a:cs typeface="Arial" pitchFamily="34" charset="0"/>
                <a:hlinkClick r:id="rId8" action="ppaction://hlinkfile"/>
              </a:rPr>
              <a:t>Hind limbs have webbed toes that help in swimming</a:t>
            </a:r>
            <a:r>
              <a:rPr lang="en-US" sz="2800" b="1" dirty="0" smtClean="0">
                <a:latin typeface="Arial" pitchFamily="34" charset="0"/>
                <a:cs typeface="Arial" pitchFamily="34" charset="0"/>
              </a:rPr>
              <a:t>. All frogs reproduce in water.</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720" y="500042"/>
            <a:ext cx="5214974" cy="6357958"/>
          </a:xfrm>
        </p:spPr>
        <p:txBody>
          <a:bodyPr>
            <a:normAutofit fontScale="77500" lnSpcReduction="20000"/>
          </a:bodyPr>
          <a:lstStyle/>
          <a:p>
            <a:r>
              <a:rPr lang="en-US" sz="4000" b="1" dirty="0" smtClean="0">
                <a:latin typeface="Arial" pitchFamily="34" charset="0"/>
                <a:cs typeface="Arial" pitchFamily="34" charset="0"/>
              </a:rPr>
              <a:t>The European Green Toad have skin glands that produce a </a:t>
            </a:r>
            <a:r>
              <a:rPr lang="en-US" sz="4000" b="1" dirty="0" smtClean="0">
                <a:latin typeface="Arial" pitchFamily="34" charset="0"/>
                <a:cs typeface="Arial" pitchFamily="34" charset="0"/>
                <a:hlinkClick r:id="rId2" action="ppaction://hlinkfile"/>
              </a:rPr>
              <a:t>poisonous secretion,</a:t>
            </a:r>
            <a:r>
              <a:rPr lang="en-US" sz="4000" b="1" dirty="0" smtClean="0">
                <a:latin typeface="Arial" pitchFamily="34" charset="0"/>
                <a:cs typeface="Arial" pitchFamily="34" charset="0"/>
                <a:hlinkClick r:id="rId3" action="ppaction://hlinkfile"/>
              </a:rPr>
              <a:t> </a:t>
            </a:r>
            <a:r>
              <a:rPr lang="en-US" sz="4000" b="1" dirty="0" smtClean="0">
                <a:latin typeface="Arial" pitchFamily="34" charset="0"/>
                <a:cs typeface="Arial" pitchFamily="34" charset="0"/>
              </a:rPr>
              <a:t>which protects it from enemies.</a:t>
            </a:r>
          </a:p>
          <a:p>
            <a:r>
              <a:rPr lang="en-US" sz="4000" b="1" dirty="0" smtClean="0">
                <a:latin typeface="Arial" pitchFamily="34" charset="0"/>
                <a:cs typeface="Arial" pitchFamily="34" charset="0"/>
                <a:hlinkClick r:id="rId4" action="ppaction://hlinkfile"/>
              </a:rPr>
              <a:t>The Eastern Spade - foot </a:t>
            </a:r>
            <a:r>
              <a:rPr lang="en-US" sz="4000" b="1" dirty="0" smtClean="0">
                <a:latin typeface="Arial" pitchFamily="34" charset="0"/>
                <a:cs typeface="Arial" pitchFamily="34" charset="0"/>
                <a:hlinkClick r:id="rId5" action="ppaction://hlinkfile"/>
              </a:rPr>
              <a:t>Toad</a:t>
            </a:r>
            <a:r>
              <a:rPr lang="en-US" sz="4000" b="1" dirty="0" smtClean="0">
                <a:latin typeface="Arial" pitchFamily="34" charset="0"/>
                <a:cs typeface="Arial" pitchFamily="34" charset="0"/>
              </a:rPr>
              <a:t> produce a secretion with the smell of garlic. This secretion is not harmful to humans, but it is dangerous for lizards, birds and small mammals</a:t>
            </a:r>
            <a:r>
              <a:rPr lang="en-US" dirty="0" smtClean="0">
                <a:latin typeface="Arial" pitchFamily="34" charset="0"/>
                <a:cs typeface="Arial" pitchFamily="34" charset="0"/>
              </a:rPr>
              <a:t>.  </a:t>
            </a:r>
            <a:endParaRPr lang="bg-BG" dirty="0">
              <a:latin typeface="Arial" pitchFamily="34" charset="0"/>
              <a:cs typeface="Arial" pitchFamily="34" charset="0"/>
            </a:endParaRPr>
          </a:p>
        </p:txBody>
      </p:sp>
      <p:pic>
        <p:nvPicPr>
          <p:cNvPr id="4" name="Picture 4" descr="African Bullfrog"/>
          <p:cNvPicPr>
            <a:picLocks noChangeAspect="1" noChangeArrowheads="1"/>
          </p:cNvPicPr>
          <p:nvPr/>
        </p:nvPicPr>
        <p:blipFill>
          <a:blip r:embed="rId6" cstate="print"/>
          <a:srcRect/>
          <a:stretch>
            <a:fillRect/>
          </a:stretch>
        </p:blipFill>
        <p:spPr bwMode="auto">
          <a:xfrm>
            <a:off x="5572132" y="3500438"/>
            <a:ext cx="3238500" cy="3024192"/>
          </a:xfrm>
          <a:prstGeom prst="rect">
            <a:avLst/>
          </a:prstGeom>
          <a:noFill/>
        </p:spPr>
      </p:pic>
      <p:pic>
        <p:nvPicPr>
          <p:cNvPr id="5" name="Picture 4" descr="http://www.norfolkwildlifetrust.org.uk/getattachment/Things-to-do/Wildlife-toolkit/Surveying-Amphibians-and-Reptiles/Natterjack.jpg.aspx"/>
          <p:cNvPicPr>
            <a:picLocks noChangeAspect="1" noChangeArrowheads="1"/>
          </p:cNvPicPr>
          <p:nvPr/>
        </p:nvPicPr>
        <p:blipFill>
          <a:blip r:embed="rId7" cstate="print"/>
          <a:srcRect/>
          <a:stretch>
            <a:fillRect/>
          </a:stretch>
        </p:blipFill>
        <p:spPr bwMode="auto">
          <a:xfrm>
            <a:off x="5429256" y="285728"/>
            <a:ext cx="3381372" cy="28575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1" descr="http://upload.wikimedia.org/wikipedia/commons/thumb/6/65/Oophaga.pumilio.zoo.jpg/220px-Oophaga.pumilio.zoo.jpg">
            <a:hlinkClick r:id="rId2" action="ppaction://hlinkfile"/>
          </p:cNvPr>
          <p:cNvPicPr>
            <a:picLocks noChangeAspect="1" noChangeArrowheads="1"/>
          </p:cNvPicPr>
          <p:nvPr/>
        </p:nvPicPr>
        <p:blipFill>
          <a:blip r:embed="rId3" cstate="print"/>
          <a:srcRect/>
          <a:stretch>
            <a:fillRect/>
          </a:stretch>
        </p:blipFill>
        <p:spPr bwMode="auto">
          <a:xfrm>
            <a:off x="6429388" y="2643182"/>
            <a:ext cx="2095500" cy="2381250"/>
          </a:xfrm>
          <a:prstGeom prst="rect">
            <a:avLst/>
          </a:prstGeom>
          <a:noFill/>
        </p:spPr>
      </p:pic>
      <p:sp>
        <p:nvSpPr>
          <p:cNvPr id="6" name="Rectangle 5"/>
          <p:cNvSpPr/>
          <p:nvPr/>
        </p:nvSpPr>
        <p:spPr>
          <a:xfrm>
            <a:off x="6357950" y="4714884"/>
            <a:ext cx="2154477" cy="369332"/>
          </a:xfrm>
          <a:prstGeom prst="rect">
            <a:avLst/>
          </a:prstGeom>
        </p:spPr>
        <p:txBody>
          <a:bodyPr wrap="square">
            <a:spAutoFit/>
          </a:bodyPr>
          <a:lstStyle/>
          <a:p>
            <a:r>
              <a:rPr lang="en-US" b="1" i="1" dirty="0" err="1" smtClean="0">
                <a:solidFill>
                  <a:schemeClr val="bg1"/>
                </a:solidFill>
                <a:hlinkClick r:id="rId4" action="ppaction://hlinkfile"/>
              </a:rPr>
              <a:t>Oophaga</a:t>
            </a:r>
            <a:r>
              <a:rPr lang="en-US" b="1" i="1" dirty="0" smtClean="0">
                <a:solidFill>
                  <a:schemeClr val="bg1"/>
                </a:solidFill>
                <a:hlinkClick r:id="rId4" action="ppaction://hlinkfile"/>
              </a:rPr>
              <a:t> </a:t>
            </a:r>
            <a:r>
              <a:rPr lang="en-US" b="1" i="1" dirty="0" err="1" smtClean="0">
                <a:solidFill>
                  <a:schemeClr val="bg1"/>
                </a:solidFill>
                <a:hlinkClick r:id="rId4" action="ppaction://hlinkfile"/>
              </a:rPr>
              <a:t>pumilio</a:t>
            </a:r>
            <a:endParaRPr lang="bg-BG" b="1" dirty="0">
              <a:solidFill>
                <a:schemeClr val="bg1"/>
              </a:solidFill>
            </a:endParaRPr>
          </a:p>
        </p:txBody>
      </p:sp>
      <p:pic>
        <p:nvPicPr>
          <p:cNvPr id="8" name="Picture 2" descr="File:Vertebrates.png">
            <a:hlinkClick r:id="rId5"/>
          </p:cNvPr>
          <p:cNvPicPr>
            <a:picLocks noChangeAspect="1" noChangeArrowheads="1"/>
          </p:cNvPicPr>
          <p:nvPr/>
        </p:nvPicPr>
        <p:blipFill>
          <a:blip r:embed="rId6" cstate="print"/>
          <a:srcRect r="48275" b="69950"/>
          <a:stretch>
            <a:fillRect/>
          </a:stretch>
        </p:blipFill>
        <p:spPr bwMode="auto">
          <a:xfrm>
            <a:off x="6215074" y="5143488"/>
            <a:ext cx="2428892" cy="1714512"/>
          </a:xfrm>
          <a:prstGeom prst="rect">
            <a:avLst/>
          </a:prstGeom>
          <a:noFill/>
        </p:spPr>
      </p:pic>
      <p:sp>
        <p:nvSpPr>
          <p:cNvPr id="11" name="Rectangle 10"/>
          <p:cNvSpPr/>
          <p:nvPr/>
        </p:nvSpPr>
        <p:spPr>
          <a:xfrm>
            <a:off x="714348" y="214291"/>
            <a:ext cx="5000660" cy="954107"/>
          </a:xfrm>
          <a:prstGeom prst="rect">
            <a:avLst/>
          </a:prstGeom>
        </p:spPr>
        <p:txBody>
          <a:bodyPr wrap="square">
            <a:spAutoFit/>
          </a:bodyPr>
          <a:lstStyle/>
          <a:p>
            <a:r>
              <a:rPr lang="en-US" sz="2800" b="1" dirty="0" smtClean="0">
                <a:latin typeface="Arial" pitchFamily="34" charset="0"/>
                <a:cs typeface="Arial" pitchFamily="34" charset="0"/>
              </a:rPr>
              <a:t>Amazing, protected and </a:t>
            </a:r>
            <a:r>
              <a:rPr lang="en-US" sz="2800" b="1" dirty="0" smtClean="0">
                <a:latin typeface="Arial" pitchFamily="34" charset="0"/>
                <a:cs typeface="Arial" pitchFamily="34" charset="0"/>
                <a:hlinkClick r:id="rId7" action="ppaction://hlinkfile"/>
              </a:rPr>
              <a:t>poisonous frogs</a:t>
            </a:r>
            <a:endParaRPr lang="bg-BG" sz="2800" b="1" dirty="0">
              <a:latin typeface="Arial" pitchFamily="34" charset="0"/>
              <a:cs typeface="Arial" pitchFamily="34" charset="0"/>
            </a:endParaRPr>
          </a:p>
        </p:txBody>
      </p:sp>
      <p:sp>
        <p:nvSpPr>
          <p:cNvPr id="13" name="Rectangle 12"/>
          <p:cNvSpPr/>
          <p:nvPr/>
        </p:nvSpPr>
        <p:spPr>
          <a:xfrm>
            <a:off x="357158" y="1571612"/>
            <a:ext cx="5143536" cy="4832092"/>
          </a:xfrm>
          <a:prstGeom prst="rect">
            <a:avLst/>
          </a:prstGeom>
        </p:spPr>
        <p:txBody>
          <a:bodyPr wrap="square">
            <a:spAutoFit/>
          </a:bodyPr>
          <a:lstStyle/>
          <a:p>
            <a:r>
              <a:rPr lang="en-US" sz="2800" b="1" dirty="0" smtClean="0">
                <a:latin typeface="Arial" pitchFamily="34" charset="0"/>
                <a:cs typeface="Arial" pitchFamily="34" charset="0"/>
              </a:rPr>
              <a:t> Most of the amphibian in our country are protected. Such are the salamander the Proteus, toads, the European </a:t>
            </a:r>
            <a:r>
              <a:rPr lang="en-US" sz="2800" b="1" dirty="0" smtClean="0">
                <a:latin typeface="Arial" pitchFamily="34" charset="0"/>
                <a:cs typeface="Arial" pitchFamily="34" charset="0"/>
                <a:hlinkClick r:id="rId8" action="ppaction://hlinkfile"/>
              </a:rPr>
              <a:t>Tree frog</a:t>
            </a:r>
            <a:r>
              <a:rPr lang="en-US" sz="2800" b="1" dirty="0" smtClean="0">
                <a:latin typeface="Arial" pitchFamily="34" charset="0"/>
                <a:cs typeface="Arial" pitchFamily="34" charset="0"/>
              </a:rPr>
              <a:t>, the Greek Stream Frog. As a result of climatic changes air and water pollution and destruction of their habitats the number amphibian species is decreasing worldwide.</a:t>
            </a:r>
            <a:endParaRPr lang="bg-BG" sz="2800" b="1" dirty="0">
              <a:latin typeface="Arial" pitchFamily="34" charset="0"/>
              <a:cs typeface="Arial" pitchFamily="34" charset="0"/>
            </a:endParaRPr>
          </a:p>
        </p:txBody>
      </p:sp>
      <p:pic>
        <p:nvPicPr>
          <p:cNvPr id="1026" name="Picture 2" descr="D:\SIP deveti 2011\3737621553[1].jpg"/>
          <p:cNvPicPr>
            <a:picLocks noChangeAspect="1" noChangeArrowheads="1"/>
          </p:cNvPicPr>
          <p:nvPr/>
        </p:nvPicPr>
        <p:blipFill>
          <a:blip r:embed="rId9" cstate="print"/>
          <a:srcRect r="36985" b="25000"/>
          <a:stretch>
            <a:fillRect/>
          </a:stretch>
        </p:blipFill>
        <p:spPr bwMode="auto">
          <a:xfrm>
            <a:off x="6376984" y="0"/>
            <a:ext cx="2767016" cy="2428868"/>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14290"/>
            <a:ext cx="3929058" cy="6643710"/>
          </a:xfrm>
        </p:spPr>
        <p:txBody>
          <a:bodyPr>
            <a:noAutofit/>
          </a:bodyPr>
          <a:lstStyle/>
          <a:p>
            <a:endParaRPr lang="en-US" sz="2800" dirty="0" smtClean="0">
              <a:latin typeface="Arial" pitchFamily="34" charset="0"/>
              <a:cs typeface="Arial" pitchFamily="34" charset="0"/>
            </a:endParaRPr>
          </a:p>
          <a:p>
            <a:r>
              <a:rPr lang="en-US" sz="2800" dirty="0" smtClean="0">
                <a:latin typeface="Arial" pitchFamily="34" charset="0"/>
                <a:cs typeface="Arial" pitchFamily="34" charset="0"/>
              </a:rPr>
              <a:t> </a:t>
            </a:r>
            <a:r>
              <a:rPr lang="en-US" sz="2800" b="1" dirty="0" smtClean="0">
                <a:solidFill>
                  <a:srgbClr val="FF0000"/>
                </a:solidFill>
                <a:latin typeface="Arial" pitchFamily="34" charset="0"/>
                <a:cs typeface="Arial" pitchFamily="34" charset="0"/>
              </a:rPr>
              <a:t>The Mallorca Midwife.</a:t>
            </a:r>
          </a:p>
          <a:p>
            <a:pPr>
              <a:buNone/>
            </a:pPr>
            <a:endParaRPr lang="en-US" sz="2800" b="1" dirty="0" smtClean="0">
              <a:solidFill>
                <a:srgbClr val="FF0000"/>
              </a:solidFill>
              <a:latin typeface="Arial" pitchFamily="34" charset="0"/>
              <a:cs typeface="Arial" pitchFamily="34" charset="0"/>
            </a:endParaRPr>
          </a:p>
          <a:p>
            <a:r>
              <a:rPr lang="en-US" sz="2800" b="1" dirty="0" smtClean="0">
                <a:latin typeface="Arial" pitchFamily="34" charset="0"/>
                <a:cs typeface="Arial" pitchFamily="34" charset="0"/>
              </a:rPr>
              <a:t>The father serves of this frog  as a surrogate for the eggs until they hatch, it  carries  the eggs and even cares for them after. </a:t>
            </a:r>
            <a:endParaRPr lang="bg-BG" sz="2800" b="1" dirty="0">
              <a:latin typeface="Arial" pitchFamily="34" charset="0"/>
              <a:cs typeface="Arial" pitchFamily="34" charset="0"/>
            </a:endParaRPr>
          </a:p>
        </p:txBody>
      </p:sp>
      <p:sp>
        <p:nvSpPr>
          <p:cNvPr id="3788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0" tIns="0" rIns="71415"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bg-BG" sz="800" b="1" i="0" u="none" strike="noStrike" cap="none" normalizeH="0" baseline="0" smtClean="0">
                <a:ln>
                  <a:noFill/>
                </a:ln>
                <a:solidFill>
                  <a:srgbClr val="666666"/>
                </a:solidFill>
                <a:effectLst/>
                <a:latin typeface="Arial" charset="0"/>
                <a:cs typeface="Arial" charset="0"/>
              </a:rPr>
              <a:t>Mallorcan Midwife Toad</a:t>
            </a:r>
            <a:endParaRPr kumimoji="0" lang="bg-BG" sz="800" b="0" i="0" u="none" strike="noStrike" cap="none" normalizeH="0" baseline="0" smtClean="0">
              <a:ln>
                <a:noFill/>
              </a:ln>
              <a:solidFill>
                <a:srgbClr val="666666"/>
              </a:solidFill>
              <a:effectLst/>
              <a:latin typeface="Arial" charset="0"/>
              <a:cs typeface="Arial" charset="0"/>
            </a:endParaRPr>
          </a:p>
          <a:p>
            <a:pPr marL="0" marR="0" lvl="0" indent="0" algn="l" defTabSz="914400" rtl="0" eaLnBrk="0" fontAlgn="ctr" latinLnBrk="0" hangingPunct="0">
              <a:lnSpc>
                <a:spcPct val="100000"/>
              </a:lnSpc>
              <a:spcBef>
                <a:spcPct val="0"/>
              </a:spcBef>
              <a:spcAft>
                <a:spcPct val="0"/>
              </a:spcAft>
              <a:buClrTx/>
              <a:buSzTx/>
              <a:buFontTx/>
              <a:buNone/>
              <a:tabLst/>
            </a:pPr>
            <a:r>
              <a:rPr kumimoji="0" lang="bg-BG" sz="800" b="0" i="0" u="none" strike="noStrike" cap="none" normalizeH="0" baseline="0" smtClean="0">
                <a:ln>
                  <a:noFill/>
                </a:ln>
                <a:solidFill>
                  <a:srgbClr val="666666"/>
                </a:solidFill>
                <a:effectLst/>
                <a:latin typeface="Arial" charset="0"/>
                <a:cs typeface="Arial" charset="0"/>
              </a:rPr>
              <a:t>  </a:t>
            </a:r>
            <a:r>
              <a:rPr kumimoji="0" lang="bg-BG" sz="15900" b="0" i="0" u="none" strike="noStrike" cap="none" normalizeH="0" baseline="0" smtClean="0">
                <a:ln>
                  <a:noFill/>
                </a:ln>
                <a:solidFill>
                  <a:srgbClr val="666666"/>
                </a:solidFill>
                <a:effectLst/>
                <a:latin typeface="Arial" charset="0"/>
                <a:cs typeface="Arial" charset="0"/>
              </a:rPr>
              <a:t> </a:t>
            </a:r>
            <a:r>
              <a:rPr kumimoji="0" lang="bg-BG" sz="800" b="0" i="0" u="none" strike="noStrike" cap="none" normalizeH="0" baseline="0" smtClean="0">
                <a:ln>
                  <a:noFill/>
                </a:ln>
                <a:solidFill>
                  <a:srgbClr val="666666"/>
                </a:solidFill>
                <a:effectLst/>
                <a:latin typeface="Arial" charset="0"/>
                <a:cs typeface="Arial" charset="0"/>
              </a:rPr>
              <a:t>                                                                                                                                                           </a:t>
            </a:r>
          </a:p>
        </p:txBody>
      </p:sp>
      <p:pic>
        <p:nvPicPr>
          <p:cNvPr id="37890" name="Picture 2" descr="http://cdn.webecoist.com/wp-content/uploads/2008/11/mallorcan-midwife-toad.jpg"/>
          <p:cNvPicPr>
            <a:picLocks noChangeAspect="1" noChangeArrowheads="1"/>
          </p:cNvPicPr>
          <p:nvPr/>
        </p:nvPicPr>
        <p:blipFill>
          <a:blip r:embed="rId2" cstate="print"/>
          <a:srcRect/>
          <a:stretch>
            <a:fillRect/>
          </a:stretch>
        </p:blipFill>
        <p:spPr bwMode="auto">
          <a:xfrm>
            <a:off x="4357686" y="285728"/>
            <a:ext cx="4786314" cy="6215106"/>
          </a:xfrm>
          <a:prstGeom prst="rect">
            <a:avLst/>
          </a:prstGeom>
          <a:noFill/>
        </p:spPr>
      </p:pic>
      <p:sp>
        <p:nvSpPr>
          <p:cNvPr id="6" name="Rectangle 5"/>
          <p:cNvSpPr/>
          <p:nvPr/>
        </p:nvSpPr>
        <p:spPr>
          <a:xfrm>
            <a:off x="6000760" y="5929330"/>
            <a:ext cx="2361865" cy="369332"/>
          </a:xfrm>
          <a:prstGeom prst="rect">
            <a:avLst/>
          </a:prstGeom>
        </p:spPr>
        <p:txBody>
          <a:bodyPr wrap="none">
            <a:spAutoFit/>
          </a:bodyPr>
          <a:lstStyle/>
          <a:p>
            <a:r>
              <a:rPr lang="en-US" b="1" dirty="0" smtClean="0">
                <a:solidFill>
                  <a:schemeClr val="bg1"/>
                </a:solidFill>
              </a:rPr>
              <a:t>Mallorca Midwife toad</a:t>
            </a:r>
            <a:endParaRPr lang="bg-BG" b="1" dirty="0">
              <a:solidFill>
                <a:schemeClr val="bg1"/>
              </a:solidFill>
            </a:endParaRPr>
          </a:p>
        </p:txBody>
      </p:sp>
      <p:sp>
        <p:nvSpPr>
          <p:cNvPr id="7" name="Rectangle 1"/>
          <p:cNvSpPr>
            <a:spLocks noChangeArrowheads="1"/>
          </p:cNvSpPr>
          <p:nvPr/>
        </p:nvSpPr>
        <p:spPr bwMode="auto">
          <a:xfrm>
            <a:off x="152400" y="152400"/>
            <a:ext cx="9144000" cy="457200"/>
          </a:xfrm>
          <a:prstGeom prst="rect">
            <a:avLst/>
          </a:prstGeom>
          <a:noFill/>
          <a:ln w="9525">
            <a:noFill/>
            <a:miter lim="800000"/>
            <a:headEnd/>
            <a:tailEnd/>
          </a:ln>
          <a:effectLst/>
        </p:spPr>
        <p:txBody>
          <a:bodyPr vert="horz" wrap="none" lIns="0" tIns="0" rIns="71415"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bg-BG" sz="800" b="1" i="0" u="none" strike="noStrike" cap="none" normalizeH="0" baseline="0" smtClean="0">
                <a:ln>
                  <a:noFill/>
                </a:ln>
                <a:solidFill>
                  <a:srgbClr val="666666"/>
                </a:solidFill>
                <a:effectLst/>
                <a:latin typeface="Arial" charset="0"/>
                <a:cs typeface="Arial" charset="0"/>
              </a:rPr>
              <a:t>Mallorcan Midwife Toad</a:t>
            </a:r>
            <a:endParaRPr kumimoji="0" lang="bg-BG" sz="800" b="0" i="0" u="none" strike="noStrike" cap="none" normalizeH="0" baseline="0" smtClean="0">
              <a:ln>
                <a:noFill/>
              </a:ln>
              <a:solidFill>
                <a:srgbClr val="666666"/>
              </a:solidFill>
              <a:effectLst/>
              <a:latin typeface="Arial" charset="0"/>
              <a:cs typeface="Arial" charset="0"/>
            </a:endParaRPr>
          </a:p>
          <a:p>
            <a:pPr marL="0" marR="0" lvl="0" indent="0" algn="l" defTabSz="914400" rtl="0" eaLnBrk="0" fontAlgn="ctr" latinLnBrk="0" hangingPunct="0">
              <a:lnSpc>
                <a:spcPct val="100000"/>
              </a:lnSpc>
              <a:spcBef>
                <a:spcPct val="0"/>
              </a:spcBef>
              <a:spcAft>
                <a:spcPct val="0"/>
              </a:spcAft>
              <a:buClrTx/>
              <a:buSzTx/>
              <a:buFontTx/>
              <a:buNone/>
              <a:tabLst/>
            </a:pPr>
            <a:r>
              <a:rPr kumimoji="0" lang="bg-BG" sz="800" b="0" i="0" u="none" strike="noStrike" cap="none" normalizeH="0" baseline="0" smtClean="0">
                <a:ln>
                  <a:noFill/>
                </a:ln>
                <a:solidFill>
                  <a:srgbClr val="666666"/>
                </a:solidFill>
                <a:effectLst/>
                <a:latin typeface="Arial" charset="0"/>
                <a:cs typeface="Arial" charset="0"/>
              </a:rPr>
              <a:t>  </a:t>
            </a:r>
            <a:r>
              <a:rPr kumimoji="0" lang="bg-BG" sz="15900" b="0" i="0" u="none" strike="noStrike" cap="none" normalizeH="0" baseline="0" smtClean="0">
                <a:ln>
                  <a:noFill/>
                </a:ln>
                <a:solidFill>
                  <a:srgbClr val="666666"/>
                </a:solidFill>
                <a:effectLst/>
                <a:latin typeface="Arial" charset="0"/>
                <a:cs typeface="Arial" charset="0"/>
              </a:rPr>
              <a:t> </a:t>
            </a:r>
            <a:r>
              <a:rPr kumimoji="0" lang="bg-BG" sz="800" b="0" i="0" u="none" strike="noStrike" cap="none" normalizeH="0" baseline="0" smtClean="0">
                <a:ln>
                  <a:noFill/>
                </a:ln>
                <a:solidFill>
                  <a:srgbClr val="666666"/>
                </a:solidFill>
                <a:effectLst/>
                <a:latin typeface="Arial" charset="0"/>
                <a:cs typeface="Arial" charset="0"/>
              </a:rPr>
              <a:t>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00042"/>
            <a:ext cx="5143536" cy="6357958"/>
          </a:xfrm>
        </p:spPr>
        <p:txBody>
          <a:bodyPr>
            <a:noAutofit/>
          </a:bodyPr>
          <a:lstStyle/>
          <a:p>
            <a:r>
              <a:rPr lang="en-US" sz="2800" b="1" dirty="0" smtClean="0">
                <a:latin typeface="Arial" pitchFamily="34" charset="0"/>
                <a:cs typeface="Arial" pitchFamily="34" charset="0"/>
              </a:rPr>
              <a:t>The </a:t>
            </a:r>
            <a:r>
              <a:rPr lang="en-US" sz="2800" b="1" dirty="0" smtClean="0">
                <a:solidFill>
                  <a:srgbClr val="FF0000"/>
                </a:solidFill>
                <a:latin typeface="Arial" pitchFamily="34" charset="0"/>
                <a:cs typeface="Arial" pitchFamily="34" charset="0"/>
                <a:hlinkClick r:id="rId2" action="ppaction://hlinkfile"/>
              </a:rPr>
              <a:t>quacking</a:t>
            </a:r>
            <a:r>
              <a:rPr lang="en-US" sz="2800" b="1" dirty="0" smtClean="0">
                <a:latin typeface="Arial" pitchFamily="34" charset="0"/>
                <a:cs typeface="Arial" pitchFamily="34" charset="0"/>
                <a:hlinkClick r:id="rId2" action="ppaction://hlinkfile"/>
              </a:rPr>
              <a:t> </a:t>
            </a:r>
            <a:r>
              <a:rPr lang="en-US" sz="2800" b="1" dirty="0" smtClean="0">
                <a:solidFill>
                  <a:srgbClr val="FF0000"/>
                </a:solidFill>
                <a:latin typeface="Arial" pitchFamily="34" charset="0"/>
                <a:cs typeface="Arial" pitchFamily="34" charset="0"/>
                <a:hlinkClick r:id="rId2" action="ppaction://hlinkfile"/>
              </a:rPr>
              <a:t>frog</a:t>
            </a:r>
            <a:r>
              <a:rPr lang="en-US" sz="2800" b="1" dirty="0" smtClean="0">
                <a:latin typeface="Arial" pitchFamily="34" charset="0"/>
                <a:cs typeface="Arial" pitchFamily="34" charset="0"/>
                <a:hlinkClick r:id="rId2" action="ppaction://hlinkfile"/>
              </a:rPr>
              <a:t> </a:t>
            </a:r>
            <a:r>
              <a:rPr lang="en-US" sz="2800" b="1" dirty="0" smtClean="0">
                <a:latin typeface="Arial" pitchFamily="34" charset="0"/>
                <a:cs typeface="Arial" pitchFamily="34" charset="0"/>
              </a:rPr>
              <a:t>makes a sound that is just like a small baby. Like many frogs, the quacking frog is endangered. </a:t>
            </a:r>
          </a:p>
          <a:p>
            <a:pPr>
              <a:buNone/>
            </a:pPr>
            <a:endParaRPr lang="en-US" sz="2800" b="1" dirty="0" smtClean="0">
              <a:latin typeface="Arial" pitchFamily="34" charset="0"/>
              <a:cs typeface="Arial" pitchFamily="34" charset="0"/>
            </a:endParaRPr>
          </a:p>
          <a:p>
            <a:r>
              <a:rPr lang="en-US" sz="2800" b="1" dirty="0" smtClean="0">
                <a:latin typeface="Arial" pitchFamily="34" charset="0"/>
                <a:cs typeface="Arial" pitchFamily="34" charset="0"/>
              </a:rPr>
              <a:t>The </a:t>
            </a:r>
            <a:r>
              <a:rPr lang="en-US" sz="2800" b="1" dirty="0" smtClean="0">
                <a:solidFill>
                  <a:srgbClr val="FF0000"/>
                </a:solidFill>
                <a:latin typeface="Arial" pitchFamily="34" charset="0"/>
                <a:cs typeface="Arial" pitchFamily="34" charset="0"/>
              </a:rPr>
              <a:t>glass frog </a:t>
            </a:r>
            <a:r>
              <a:rPr lang="en-US" sz="2800" b="1" dirty="0" smtClean="0">
                <a:latin typeface="Arial" pitchFamily="34" charset="0"/>
                <a:cs typeface="Arial" pitchFamily="34" charset="0"/>
              </a:rPr>
              <a:t>is an  endangered species of tropical rainforests in Central and South America where the glass frog may go extinct.</a:t>
            </a:r>
          </a:p>
          <a:p>
            <a:pPr>
              <a:buNone/>
            </a:pPr>
            <a:r>
              <a:rPr lang="en-US" sz="2800" b="1" dirty="0" smtClean="0">
                <a:latin typeface="Arial" pitchFamily="34" charset="0"/>
                <a:cs typeface="Arial" pitchFamily="34" charset="0"/>
              </a:rPr>
              <a:t> </a:t>
            </a:r>
            <a:endParaRPr lang="bg-BG" sz="2800" b="1" dirty="0">
              <a:latin typeface="Arial" pitchFamily="34" charset="0"/>
              <a:cs typeface="Arial" pitchFamily="34" charset="0"/>
            </a:endParaRPr>
          </a:p>
        </p:txBody>
      </p:sp>
      <p:pic>
        <p:nvPicPr>
          <p:cNvPr id="38914" name="Picture 2" descr="http://cdn.webecoist.com/wp-content/uploads/2008/11/quacking-frog.jpg"/>
          <p:cNvPicPr>
            <a:picLocks noChangeAspect="1" noChangeArrowheads="1"/>
          </p:cNvPicPr>
          <p:nvPr/>
        </p:nvPicPr>
        <p:blipFill>
          <a:blip r:embed="rId3" cstate="print"/>
          <a:srcRect/>
          <a:stretch>
            <a:fillRect/>
          </a:stretch>
        </p:blipFill>
        <p:spPr bwMode="auto">
          <a:xfrm>
            <a:off x="5000628" y="0"/>
            <a:ext cx="3886196" cy="3643314"/>
          </a:xfrm>
          <a:prstGeom prst="rect">
            <a:avLst/>
          </a:prstGeom>
          <a:noFill/>
        </p:spPr>
      </p:pic>
      <p:sp>
        <p:nvSpPr>
          <p:cNvPr id="5" name="Rectangle 4"/>
          <p:cNvSpPr/>
          <p:nvPr/>
        </p:nvSpPr>
        <p:spPr>
          <a:xfrm>
            <a:off x="6858016" y="428604"/>
            <a:ext cx="1951175" cy="400110"/>
          </a:xfrm>
          <a:prstGeom prst="rect">
            <a:avLst/>
          </a:prstGeom>
        </p:spPr>
        <p:txBody>
          <a:bodyPr wrap="none">
            <a:spAutoFit/>
          </a:bodyPr>
          <a:lstStyle/>
          <a:p>
            <a:r>
              <a:rPr lang="en-US" sz="2000" b="1" dirty="0" smtClean="0">
                <a:solidFill>
                  <a:schemeClr val="bg1"/>
                </a:solidFill>
                <a:latin typeface="Arial" pitchFamily="34" charset="0"/>
                <a:cs typeface="Arial" pitchFamily="34" charset="0"/>
              </a:rPr>
              <a:t>quacking frog </a:t>
            </a:r>
            <a:endParaRPr lang="bg-BG" sz="2000" b="1" dirty="0">
              <a:solidFill>
                <a:schemeClr val="bg1"/>
              </a:solidFill>
              <a:latin typeface="Arial" pitchFamily="34" charset="0"/>
              <a:cs typeface="Arial" pitchFamily="34" charset="0"/>
            </a:endParaRPr>
          </a:p>
        </p:txBody>
      </p:sp>
      <p:pic>
        <p:nvPicPr>
          <p:cNvPr id="7" name="Picture 2" descr="http://cdn.webecoist.com/wp-content/uploads/2008/11/glass-frog.jpg"/>
          <p:cNvPicPr>
            <a:picLocks noChangeAspect="1" noChangeArrowheads="1"/>
          </p:cNvPicPr>
          <p:nvPr/>
        </p:nvPicPr>
        <p:blipFill>
          <a:blip r:embed="rId4" cstate="print"/>
          <a:srcRect/>
          <a:stretch>
            <a:fillRect/>
          </a:stretch>
        </p:blipFill>
        <p:spPr bwMode="auto">
          <a:xfrm>
            <a:off x="5072066" y="3000372"/>
            <a:ext cx="4071934" cy="3857628"/>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ommon Toad, David North"/>
          <p:cNvPicPr>
            <a:picLocks noChangeAspect="1" noChangeArrowheads="1"/>
          </p:cNvPicPr>
          <p:nvPr/>
        </p:nvPicPr>
        <p:blipFill>
          <a:blip r:embed="rId2" cstate="print"/>
          <a:srcRect/>
          <a:stretch>
            <a:fillRect/>
          </a:stretch>
        </p:blipFill>
        <p:spPr bwMode="auto">
          <a:xfrm>
            <a:off x="6072198" y="714356"/>
            <a:ext cx="3071802" cy="5429288"/>
          </a:xfrm>
          <a:prstGeom prst="rect">
            <a:avLst/>
          </a:prstGeom>
          <a:noFill/>
        </p:spPr>
      </p:pic>
      <p:sp>
        <p:nvSpPr>
          <p:cNvPr id="2" name="Title 1"/>
          <p:cNvSpPr>
            <a:spLocks noGrp="1"/>
          </p:cNvSpPr>
          <p:nvPr>
            <p:ph type="title"/>
          </p:nvPr>
        </p:nvSpPr>
        <p:spPr>
          <a:xfrm>
            <a:off x="457200" y="0"/>
            <a:ext cx="8229600" cy="571480"/>
          </a:xfrm>
        </p:spPr>
        <p:txBody>
          <a:bodyPr>
            <a:normAutofit fontScale="90000"/>
          </a:bodyPr>
          <a:lstStyle/>
          <a:p>
            <a:r>
              <a:rPr lang="en-US" b="1" dirty="0" smtClean="0">
                <a:solidFill>
                  <a:srgbClr val="FF0000"/>
                </a:solidFill>
                <a:latin typeface="Arial" pitchFamily="34" charset="0"/>
                <a:cs typeface="Arial" pitchFamily="34" charset="0"/>
              </a:rPr>
              <a:t>African Bullfrog </a:t>
            </a:r>
            <a:endParaRPr lang="bg-BG" b="1" dirty="0">
              <a:solidFill>
                <a:srgbClr val="FF0000"/>
              </a:solidFill>
              <a:latin typeface="Arial" pitchFamily="34" charset="0"/>
              <a:cs typeface="Arial" pitchFamily="34" charset="0"/>
            </a:endParaRPr>
          </a:p>
        </p:txBody>
      </p:sp>
      <p:sp>
        <p:nvSpPr>
          <p:cNvPr id="3" name="Content Placeholder 2"/>
          <p:cNvSpPr>
            <a:spLocks noGrp="1"/>
          </p:cNvSpPr>
          <p:nvPr>
            <p:ph idx="1"/>
          </p:nvPr>
        </p:nvSpPr>
        <p:spPr>
          <a:xfrm>
            <a:off x="0" y="500042"/>
            <a:ext cx="6429388" cy="6072230"/>
          </a:xfrm>
        </p:spPr>
        <p:txBody>
          <a:bodyPr>
            <a:noAutofit/>
          </a:bodyPr>
          <a:lstStyle/>
          <a:p>
            <a:r>
              <a:rPr lang="en-US" sz="2800" b="1" dirty="0" smtClean="0">
                <a:latin typeface="Arial" pitchFamily="34" charset="0"/>
                <a:cs typeface="Arial" pitchFamily="34" charset="0"/>
              </a:rPr>
              <a:t>African Bullfrog is one of the most adaptable amphibians on earth. Protected in an underground  chamber, the frogs wait the rainy season.  When the rainy season begins, they occupy  floodplains and puddles.</a:t>
            </a:r>
          </a:p>
          <a:p>
            <a:r>
              <a:rPr lang="en-US" sz="2800" b="1" dirty="0" smtClean="0">
                <a:latin typeface="Arial" pitchFamily="34" charset="0"/>
                <a:cs typeface="Arial" pitchFamily="34" charset="0"/>
              </a:rPr>
              <a:t>The African bullfrog is carnivorous, eating insects, small rodents, reptiles, small birds and other amphibians. Cannibalism is a common event  of the bullfrogs. Many of their first meals are the eggs and </a:t>
            </a:r>
            <a:r>
              <a:rPr lang="en-US" sz="2800" b="1" dirty="0" smtClean="0">
                <a:solidFill>
                  <a:prstClr val="black"/>
                </a:solidFill>
                <a:latin typeface="Arial" pitchFamily="34" charset="0"/>
                <a:cs typeface="Arial" pitchFamily="34" charset="0"/>
              </a:rPr>
              <a:t>the larvae.</a:t>
            </a:r>
            <a:endParaRPr lang="en-US" sz="2800" b="1" dirty="0">
              <a:latin typeface="Arial" pitchFamily="34" charset="0"/>
              <a:cs typeface="Arial" pitchFamily="34" charset="0"/>
            </a:endParaRPr>
          </a:p>
        </p:txBody>
      </p:sp>
      <p:sp>
        <p:nvSpPr>
          <p:cNvPr id="5" name="Rectangle 4"/>
          <p:cNvSpPr/>
          <p:nvPr/>
        </p:nvSpPr>
        <p:spPr>
          <a:xfrm>
            <a:off x="357158" y="5786455"/>
            <a:ext cx="8786842" cy="954107"/>
          </a:xfrm>
          <a:prstGeom prst="rect">
            <a:avLst/>
          </a:prstGeom>
        </p:spPr>
        <p:txBody>
          <a:bodyPr wrap="square">
            <a:spAutoFit/>
          </a:bodyPr>
          <a:lstStyle/>
          <a:p>
            <a:r>
              <a:rPr lang="en-US" sz="2800" b="1" dirty="0" smtClean="0">
                <a:latin typeface="Arial" pitchFamily="34" charset="0"/>
                <a:cs typeface="Arial" pitchFamily="34" charset="0"/>
              </a:rPr>
              <a:t>                                </a:t>
            </a:r>
            <a:endParaRPr lang="bg-BG" sz="2800" dirty="0" smtClean="0"/>
          </a:p>
          <a:p>
            <a:r>
              <a:rPr lang="en-US" sz="2800" b="1" dirty="0" smtClean="0">
                <a:latin typeface="Arial" pitchFamily="34" charset="0"/>
                <a:cs typeface="Arial" pitchFamily="34" charset="0"/>
              </a:rPr>
              <a:t> </a:t>
            </a:r>
            <a:endParaRPr lang="bg-BG"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500042"/>
            <a:ext cx="5357818" cy="5857916"/>
          </a:xfrm>
        </p:spPr>
        <p:txBody>
          <a:bodyPr>
            <a:noAutofit/>
          </a:bodyPr>
          <a:lstStyle/>
          <a:p>
            <a:r>
              <a:rPr lang="en-US" sz="2800" b="1" dirty="0" smtClean="0">
                <a:latin typeface="Arial" pitchFamily="34" charset="0"/>
                <a:cs typeface="Arial" pitchFamily="34" charset="0"/>
              </a:rPr>
              <a:t>Ones of the strangest </a:t>
            </a:r>
            <a:r>
              <a:rPr lang="en-US" sz="2800" b="1" dirty="0" smtClean="0">
                <a:solidFill>
                  <a:srgbClr val="FF0000"/>
                </a:solidFill>
                <a:latin typeface="Arial" pitchFamily="34" charset="0"/>
                <a:cs typeface="Arial" pitchFamily="34" charset="0"/>
              </a:rPr>
              <a:t>legless amphibians</a:t>
            </a:r>
            <a:r>
              <a:rPr lang="en-US" sz="2800" b="1" dirty="0" smtClean="0">
                <a:latin typeface="Arial" pitchFamily="34" charset="0"/>
                <a:cs typeface="Arial" pitchFamily="34" charset="0"/>
              </a:rPr>
              <a:t>, which have the tentacles on their heads. Though they look like soft worms, they have rows of very sharp teeth. There are over 120 </a:t>
            </a:r>
            <a:r>
              <a:rPr lang="en-US" sz="2800" b="1" smtClean="0">
                <a:latin typeface="Arial" pitchFamily="34" charset="0"/>
                <a:cs typeface="Arial" pitchFamily="34" charset="0"/>
              </a:rPr>
              <a:t>species around </a:t>
            </a:r>
            <a:r>
              <a:rPr lang="en-US" sz="2800" b="1" dirty="0" smtClean="0">
                <a:latin typeface="Arial" pitchFamily="34" charset="0"/>
                <a:cs typeface="Arial" pitchFamily="34" charset="0"/>
              </a:rPr>
              <a:t>the world that have been discovered so far, but many of them are endangered.</a:t>
            </a:r>
            <a:endParaRPr lang="en-US" sz="2800" b="1" dirty="0">
              <a:latin typeface="Arial" pitchFamily="34" charset="0"/>
              <a:cs typeface="Arial" pitchFamily="34" charset="0"/>
            </a:endParaRPr>
          </a:p>
        </p:txBody>
      </p:sp>
      <p:sp>
        <p:nvSpPr>
          <p:cNvPr id="41985"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0" tIns="0" rIns="71415"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bg-BG" sz="800" b="1" i="0" u="none" strike="noStrike" cap="none" normalizeH="0" baseline="0" smtClean="0">
                <a:ln>
                  <a:noFill/>
                </a:ln>
                <a:solidFill>
                  <a:srgbClr val="666666"/>
                </a:solidFill>
                <a:effectLst/>
                <a:latin typeface="Arial" pitchFamily="34" charset="0"/>
                <a:cs typeface="Arial" pitchFamily="34" charset="0"/>
              </a:rPr>
              <a:t>More Legless Amphibians: the Icthyophis Kohtaoensis </a:t>
            </a:r>
            <a:endParaRPr kumimoji="0" lang="bg-BG" sz="800" b="0" i="0" u="none" strike="noStrike" cap="none" normalizeH="0" baseline="0" smtClean="0">
              <a:ln>
                <a:noFill/>
              </a:ln>
              <a:solidFill>
                <a:srgbClr val="666666"/>
              </a:solidFill>
              <a:effectLst/>
              <a:latin typeface="Arial" pitchFamily="34" charset="0"/>
              <a:cs typeface="Arial" pitchFamily="34" charset="0"/>
            </a:endParaRPr>
          </a:p>
          <a:p>
            <a:pPr marL="0" marR="0" lvl="0" indent="0" algn="l" defTabSz="914400" rtl="0" eaLnBrk="0" fontAlgn="ctr" latinLnBrk="0" hangingPunct="0">
              <a:lnSpc>
                <a:spcPct val="100000"/>
              </a:lnSpc>
              <a:spcBef>
                <a:spcPct val="0"/>
              </a:spcBef>
              <a:spcAft>
                <a:spcPct val="0"/>
              </a:spcAft>
              <a:buClrTx/>
              <a:buSzTx/>
              <a:buFontTx/>
              <a:buNone/>
              <a:tabLst/>
            </a:pPr>
            <a:r>
              <a:rPr kumimoji="0" lang="bg-BG" sz="800" b="0" i="0" u="none" strike="noStrike" cap="none" normalizeH="0" baseline="0" smtClean="0">
                <a:ln>
                  <a:noFill/>
                </a:ln>
                <a:solidFill>
                  <a:srgbClr val="666666"/>
                </a:solidFill>
                <a:effectLst/>
                <a:latin typeface="Arial" pitchFamily="34" charset="0"/>
                <a:cs typeface="Arial" pitchFamily="34" charset="0"/>
              </a:rPr>
              <a:t>  </a:t>
            </a:r>
            <a:r>
              <a:rPr kumimoji="0" lang="bg-BG" sz="22400" b="0" i="0" u="none" strike="noStrike" cap="none" normalizeH="0" baseline="0" smtClean="0">
                <a:ln>
                  <a:noFill/>
                </a:ln>
                <a:solidFill>
                  <a:srgbClr val="666666"/>
                </a:solidFill>
                <a:effectLst/>
                <a:latin typeface="Arial" pitchFamily="34" charset="0"/>
                <a:cs typeface="Arial" pitchFamily="34" charset="0"/>
              </a:rPr>
              <a:t> </a:t>
            </a:r>
            <a:r>
              <a:rPr kumimoji="0" lang="bg-BG" sz="800" b="0" i="0" u="none" strike="noStrike" cap="none" normalizeH="0" baseline="0" smtClean="0">
                <a:ln>
                  <a:noFill/>
                </a:ln>
                <a:solidFill>
                  <a:srgbClr val="666666"/>
                </a:solidFill>
                <a:effectLst/>
                <a:latin typeface="Arial" pitchFamily="34" charset="0"/>
                <a:cs typeface="Arial" pitchFamily="34" charset="0"/>
              </a:rPr>
              <a:t>                                                                                                                                                           </a:t>
            </a:r>
          </a:p>
        </p:txBody>
      </p:sp>
      <p:pic>
        <p:nvPicPr>
          <p:cNvPr id="41986" name="Picture 2" descr="http://cdn.webecoist.com/wp-content/uploads/2008/11/caecilian.jpg"/>
          <p:cNvPicPr>
            <a:picLocks noChangeAspect="1" noChangeArrowheads="1"/>
          </p:cNvPicPr>
          <p:nvPr/>
        </p:nvPicPr>
        <p:blipFill>
          <a:blip r:embed="rId2" cstate="print"/>
          <a:srcRect/>
          <a:stretch>
            <a:fillRect/>
          </a:stretch>
        </p:blipFill>
        <p:spPr bwMode="auto">
          <a:xfrm>
            <a:off x="5500694" y="857232"/>
            <a:ext cx="3429024" cy="5429288"/>
          </a:xfrm>
          <a:prstGeom prst="rect">
            <a:avLst/>
          </a:prstGeom>
          <a:noFill/>
        </p:spPr>
      </p:pic>
      <p:sp>
        <p:nvSpPr>
          <p:cNvPr id="6" name="Rectangle 5"/>
          <p:cNvSpPr/>
          <p:nvPr/>
        </p:nvSpPr>
        <p:spPr>
          <a:xfrm>
            <a:off x="6000760" y="1214422"/>
            <a:ext cx="1571636" cy="646331"/>
          </a:xfrm>
          <a:prstGeom prst="rect">
            <a:avLst/>
          </a:prstGeom>
        </p:spPr>
        <p:txBody>
          <a:bodyPr wrap="square">
            <a:spAutoFit/>
          </a:bodyPr>
          <a:lstStyle/>
          <a:p>
            <a:r>
              <a:rPr lang="en-US" dirty="0" smtClean="0">
                <a:solidFill>
                  <a:schemeClr val="bg1"/>
                </a:solidFill>
              </a:rPr>
              <a:t>legless amphibians</a:t>
            </a:r>
            <a:endParaRPr lang="bg-BG" dirty="0">
              <a:solidFill>
                <a:schemeClr val="bg1"/>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14744" y="274638"/>
            <a:ext cx="4972056" cy="868346"/>
          </a:xfrm>
        </p:spPr>
        <p:txBody>
          <a:bodyPr/>
          <a:lstStyle/>
          <a:p>
            <a:r>
              <a:rPr lang="en-US" dirty="0" smtClean="0"/>
              <a:t>class </a:t>
            </a:r>
            <a:r>
              <a:rPr lang="en-US" dirty="0" err="1" smtClean="0"/>
              <a:t>Reptilia</a:t>
            </a:r>
            <a:endParaRPr lang="bg-BG" dirty="0"/>
          </a:p>
        </p:txBody>
      </p:sp>
      <p:sp>
        <p:nvSpPr>
          <p:cNvPr id="3" name="Content Placeholder 2"/>
          <p:cNvSpPr>
            <a:spLocks noGrp="1"/>
          </p:cNvSpPr>
          <p:nvPr>
            <p:ph idx="1"/>
          </p:nvPr>
        </p:nvSpPr>
        <p:spPr>
          <a:xfrm>
            <a:off x="0" y="0"/>
            <a:ext cx="4500562" cy="6643710"/>
          </a:xfrm>
        </p:spPr>
        <p:txBody>
          <a:bodyPr>
            <a:noAutofit/>
          </a:bodyPr>
          <a:lstStyle/>
          <a:p>
            <a:r>
              <a:rPr lang="en-US" sz="2800" b="1" dirty="0" smtClean="0">
                <a:latin typeface="Arial" pitchFamily="34" charset="0"/>
                <a:cs typeface="Arial" pitchFamily="34" charset="0"/>
              </a:rPr>
              <a:t>Reptiles</a:t>
            </a:r>
            <a:r>
              <a:rPr lang="en-US" sz="2800" dirty="0" smtClean="0">
                <a:latin typeface="Arial" pitchFamily="34" charset="0"/>
                <a:cs typeface="Arial" pitchFamily="34" charset="0"/>
              </a:rPr>
              <a:t> are animals in the class </a:t>
            </a:r>
            <a:r>
              <a:rPr lang="en-US" sz="2800" dirty="0" err="1" smtClean="0">
                <a:latin typeface="Arial" pitchFamily="34" charset="0"/>
                <a:cs typeface="Arial" pitchFamily="34" charset="0"/>
              </a:rPr>
              <a:t>Reptilia</a:t>
            </a:r>
            <a:r>
              <a:rPr lang="en-US" sz="2800" dirty="0" smtClean="0">
                <a:latin typeface="Arial" pitchFamily="34" charset="0"/>
                <a:cs typeface="Arial" pitchFamily="34" charset="0"/>
              </a:rPr>
              <a:t>. They are characterized by breathing air, laying shelled eggs (except for some vipers and constrictor snakes that give live birth), and having skin covered in scales and/or </a:t>
            </a:r>
            <a:r>
              <a:rPr lang="en-US" sz="2800" dirty="0" err="1" smtClean="0">
                <a:latin typeface="Arial" pitchFamily="34" charset="0"/>
                <a:cs typeface="Arial" pitchFamily="34" charset="0"/>
              </a:rPr>
              <a:t>scutes</a:t>
            </a:r>
            <a:r>
              <a:rPr lang="en-US" sz="2800" dirty="0" smtClean="0">
                <a:latin typeface="Arial" pitchFamily="34" charset="0"/>
                <a:cs typeface="Arial" pitchFamily="34" charset="0"/>
              </a:rPr>
              <a:t>. Reptiles are classically viewed as having a "cold-blooded" metabolism.</a:t>
            </a:r>
            <a:endParaRPr lang="bg-BG" sz="2800" dirty="0">
              <a:latin typeface="Arial" pitchFamily="34" charset="0"/>
              <a:cs typeface="Arial" pitchFamily="34" charset="0"/>
            </a:endParaRPr>
          </a:p>
        </p:txBody>
      </p:sp>
      <p:pic>
        <p:nvPicPr>
          <p:cNvPr id="27649" name="Picture 1" descr="http://upload.wikimedia.org/wikipedia/commons/thumb/6/67/Reptiles.jpg/300px-Reptiles.jpg"/>
          <p:cNvPicPr>
            <a:picLocks noChangeAspect="1" noChangeArrowheads="1"/>
          </p:cNvPicPr>
          <p:nvPr/>
        </p:nvPicPr>
        <p:blipFill>
          <a:blip r:embed="rId2" cstate="print"/>
          <a:srcRect/>
          <a:stretch>
            <a:fillRect/>
          </a:stretch>
        </p:blipFill>
        <p:spPr bwMode="auto">
          <a:xfrm>
            <a:off x="4357686" y="1214422"/>
            <a:ext cx="4786314" cy="5357850"/>
          </a:xfrm>
          <a:prstGeom prst="rect">
            <a:avLst/>
          </a:prstGeom>
          <a:noFill/>
        </p:spPr>
      </p:pic>
      <p:sp>
        <p:nvSpPr>
          <p:cNvPr id="6" name="Rectangle 5"/>
          <p:cNvSpPr/>
          <p:nvPr/>
        </p:nvSpPr>
        <p:spPr>
          <a:xfrm>
            <a:off x="4500562" y="2928934"/>
            <a:ext cx="2221570" cy="400110"/>
          </a:xfrm>
          <a:prstGeom prst="rect">
            <a:avLst/>
          </a:prstGeom>
        </p:spPr>
        <p:txBody>
          <a:bodyPr wrap="none">
            <a:spAutoFit/>
          </a:bodyPr>
          <a:lstStyle/>
          <a:p>
            <a:r>
              <a:rPr lang="en-US" sz="2000" i="1" dirty="0" smtClean="0">
                <a:solidFill>
                  <a:schemeClr val="bg1"/>
                </a:solidFill>
              </a:rPr>
              <a:t>Caiman </a:t>
            </a:r>
            <a:r>
              <a:rPr lang="en-US" sz="2000" i="1" dirty="0" err="1" smtClean="0">
                <a:solidFill>
                  <a:schemeClr val="bg1"/>
                </a:solidFill>
              </a:rPr>
              <a:t>crocodilus</a:t>
            </a:r>
            <a:r>
              <a:rPr lang="en-US" sz="2000" dirty="0" smtClean="0">
                <a:solidFill>
                  <a:schemeClr val="bg1"/>
                </a:solidFill>
              </a:rPr>
              <a:t>),</a:t>
            </a:r>
            <a:endParaRPr lang="bg-BG" sz="2000" dirty="0">
              <a:solidFill>
                <a:schemeClr val="bg1"/>
              </a:solidFill>
            </a:endParaRPr>
          </a:p>
        </p:txBody>
      </p:sp>
      <p:sp>
        <p:nvSpPr>
          <p:cNvPr id="7" name="Rectangle 6"/>
          <p:cNvSpPr/>
          <p:nvPr/>
        </p:nvSpPr>
        <p:spPr>
          <a:xfrm>
            <a:off x="6929454" y="3357562"/>
            <a:ext cx="2028056" cy="400110"/>
          </a:xfrm>
          <a:prstGeom prst="rect">
            <a:avLst/>
          </a:prstGeom>
        </p:spPr>
        <p:txBody>
          <a:bodyPr wrap="none">
            <a:spAutoFit/>
          </a:bodyPr>
          <a:lstStyle/>
          <a:p>
            <a:r>
              <a:rPr lang="en-US" dirty="0" smtClean="0"/>
              <a:t> </a:t>
            </a:r>
            <a:r>
              <a:rPr lang="en-US" sz="2000" dirty="0" smtClean="0">
                <a:solidFill>
                  <a:schemeClr val="bg1"/>
                </a:solidFill>
              </a:rPr>
              <a:t>Green Sea Turtle </a:t>
            </a:r>
            <a:endParaRPr lang="bg-BG" sz="2000" dirty="0">
              <a:solidFill>
                <a:schemeClr val="bg1"/>
              </a:solidFill>
            </a:endParaRPr>
          </a:p>
        </p:txBody>
      </p:sp>
      <p:sp>
        <p:nvSpPr>
          <p:cNvPr id="8" name="Rectangle 7"/>
          <p:cNvSpPr/>
          <p:nvPr/>
        </p:nvSpPr>
        <p:spPr>
          <a:xfrm>
            <a:off x="6858016" y="5286388"/>
            <a:ext cx="1857388" cy="646331"/>
          </a:xfrm>
          <a:prstGeom prst="rect">
            <a:avLst/>
          </a:prstGeom>
        </p:spPr>
        <p:txBody>
          <a:bodyPr wrap="square">
            <a:spAutoFit/>
          </a:bodyPr>
          <a:lstStyle/>
          <a:p>
            <a:r>
              <a:rPr lang="en-US" dirty="0" smtClean="0">
                <a:solidFill>
                  <a:schemeClr val="bg1"/>
                </a:solidFill>
              </a:rPr>
              <a:t>Eastern Diamondback </a:t>
            </a:r>
            <a:endParaRPr lang="bg-BG" dirty="0">
              <a:solidFill>
                <a:schemeClr val="bg1"/>
              </a:solidFill>
            </a:endParaRPr>
          </a:p>
        </p:txBody>
      </p:sp>
      <p:sp>
        <p:nvSpPr>
          <p:cNvPr id="9" name="Rectangle 8"/>
          <p:cNvSpPr/>
          <p:nvPr/>
        </p:nvSpPr>
        <p:spPr>
          <a:xfrm>
            <a:off x="4786314" y="4143380"/>
            <a:ext cx="2212529" cy="369332"/>
          </a:xfrm>
          <a:prstGeom prst="rect">
            <a:avLst/>
          </a:prstGeom>
        </p:spPr>
        <p:txBody>
          <a:bodyPr wrap="none">
            <a:spAutoFit/>
          </a:bodyPr>
          <a:lstStyle/>
          <a:p>
            <a:r>
              <a:rPr lang="en-US" i="1" dirty="0" err="1" smtClean="0">
                <a:solidFill>
                  <a:schemeClr val="bg1"/>
                </a:solidFill>
              </a:rPr>
              <a:t>Sphenodon</a:t>
            </a:r>
            <a:r>
              <a:rPr lang="en-US" i="1" dirty="0" smtClean="0">
                <a:solidFill>
                  <a:schemeClr val="bg1"/>
                </a:solidFill>
              </a:rPr>
              <a:t> </a:t>
            </a:r>
            <a:r>
              <a:rPr lang="en-US" i="1" dirty="0" err="1" smtClean="0">
                <a:solidFill>
                  <a:schemeClr val="bg1"/>
                </a:solidFill>
              </a:rPr>
              <a:t>punctatus</a:t>
            </a:r>
            <a:endParaRPr lang="bg-BG" dirty="0">
              <a:solidFill>
                <a:schemeClr val="bg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2540</TotalTime>
  <Words>1272</Words>
  <Application>Microsoft Office PowerPoint</Application>
  <PresentationFormat>On-screen Show (4:3)</PresentationFormat>
  <Paragraphs>108</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Class Amphibia (amphibians)</vt:lpstr>
      <vt:lpstr>Slide 2</vt:lpstr>
      <vt:lpstr>Distinguishing features</vt:lpstr>
      <vt:lpstr>Amphibian  skeleton consists of a skull, bones of the trunk and bones of the limbs. There is the breastbone which provides better support for the upper limbs. </vt:lpstr>
      <vt:lpstr>Two pairs of limbs allow them to move in water and land. </vt:lpstr>
      <vt:lpstr>Digestive system</vt:lpstr>
      <vt:lpstr>Slide 7</vt:lpstr>
      <vt:lpstr>Slide 8</vt:lpstr>
      <vt:lpstr>Slide 9</vt:lpstr>
      <vt:lpstr>  Their reproduction and development  takes place in water. The eggs are rich nutrients, but they have a thin membrane and can survive only in water.  They develop through metamorphosis.  Larvae - tadpoles, just as fish, breathe through gills. </vt:lpstr>
      <vt:lpstr>Class Amphibia include only 2,500 species divided  into three orders: salamanders (Urodela);frogs (Anura) and Apoda (Legless Amphibians)</vt:lpstr>
      <vt:lpstr>Slide 12</vt:lpstr>
      <vt:lpstr>Slide 13</vt:lpstr>
      <vt:lpstr>Slide 14</vt:lpstr>
      <vt:lpstr>Proteus (Apoda, Legless amphibians)</vt:lpstr>
      <vt:lpstr>Anura (frogs)</vt:lpstr>
      <vt:lpstr>Slide 17</vt:lpstr>
      <vt:lpstr>Slide 18</vt:lpstr>
      <vt:lpstr>Slide 19</vt:lpstr>
      <vt:lpstr>Slide 20</vt:lpstr>
      <vt:lpstr>African Bullfrog </vt:lpstr>
      <vt:lpstr>Slide 22</vt:lpstr>
      <vt:lpstr>class Reptilia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Millennium</dc:creator>
  <cp:lastModifiedBy>ROSI</cp:lastModifiedBy>
  <cp:revision>254</cp:revision>
  <dcterms:created xsi:type="dcterms:W3CDTF">2011-10-13T14:41:09Z</dcterms:created>
  <dcterms:modified xsi:type="dcterms:W3CDTF">2014-11-07T07:37:43Z</dcterms:modified>
</cp:coreProperties>
</file>