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72" r:id="rId4"/>
    <p:sldId id="276" r:id="rId5"/>
    <p:sldId id="285" r:id="rId6"/>
    <p:sldId id="273" r:id="rId7"/>
    <p:sldId id="284" r:id="rId8"/>
    <p:sldId id="274" r:id="rId9"/>
    <p:sldId id="275" r:id="rId10"/>
    <p:sldId id="290" r:id="rId11"/>
    <p:sldId id="293" r:id="rId12"/>
    <p:sldId id="294" r:id="rId13"/>
    <p:sldId id="291" r:id="rId14"/>
    <p:sldId id="295" r:id="rId15"/>
    <p:sldId id="269" r:id="rId16"/>
    <p:sldId id="296" r:id="rId17"/>
    <p:sldId id="297" r:id="rId18"/>
    <p:sldId id="298" r:id="rId19"/>
    <p:sldId id="299" r:id="rId20"/>
    <p:sldId id="260" r:id="rId21"/>
    <p:sldId id="257" r:id="rId22"/>
    <p:sldId id="300" r:id="rId23"/>
    <p:sldId id="268" r:id="rId24"/>
    <p:sldId id="265" r:id="rId25"/>
    <p:sldId id="270" r:id="rId26"/>
    <p:sldId id="301" r:id="rId27"/>
    <p:sldId id="308" r:id="rId28"/>
    <p:sldId id="302" r:id="rId29"/>
    <p:sldId id="304" r:id="rId30"/>
    <p:sldId id="262" r:id="rId31"/>
    <p:sldId id="303" r:id="rId32"/>
    <p:sldId id="306" r:id="rId33"/>
    <p:sldId id="307" r:id="rId34"/>
    <p:sldId id="267" r:id="rId35"/>
    <p:sldId id="309" r:id="rId36"/>
    <p:sldId id="266" r:id="rId37"/>
    <p:sldId id="311" r:id="rId38"/>
    <p:sldId id="310" r:id="rId39"/>
    <p:sldId id="312" r:id="rId40"/>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930" y="-1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hyperlink" Target="Ultimate-Animal-Moms-Mammals%5bwww.savevid.com%5d.mp4"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Ultimate-Animal-Moms-Mammals%5bwww.savevid.com%5d.mp4"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9735A1-3D9C-4345-9248-6336E128F49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bg-BG"/>
        </a:p>
      </dgm:t>
    </dgm:pt>
    <dgm:pt modelId="{B326AF04-131A-4772-858E-2C0B58AF7891}">
      <dgm:prSet phldrT="[Text]" custT="1"/>
      <dgm:spPr>
        <a:solidFill>
          <a:schemeClr val="accent2">
            <a:lumMod val="20000"/>
            <a:lumOff val="80000"/>
          </a:schemeClr>
        </a:solidFill>
      </dgm:spPr>
      <dgm:t>
        <a:bodyPr/>
        <a:lstStyle/>
        <a:p>
          <a:r>
            <a:rPr lang="en-US" sz="3200" b="1" dirty="0" smtClean="0">
              <a:solidFill>
                <a:schemeClr val="tx1"/>
              </a:solidFill>
              <a:latin typeface="Arial" pitchFamily="34" charset="0"/>
              <a:cs typeface="Arial" pitchFamily="34" charset="0"/>
            </a:rPr>
            <a:t>1subclass</a:t>
          </a:r>
          <a:endParaRPr lang="bg-BG" sz="3200" b="1" dirty="0">
            <a:solidFill>
              <a:schemeClr val="tx1"/>
            </a:solidFill>
            <a:latin typeface="Arial" pitchFamily="34" charset="0"/>
            <a:cs typeface="Arial" pitchFamily="34" charset="0"/>
          </a:endParaRPr>
        </a:p>
      </dgm:t>
    </dgm:pt>
    <dgm:pt modelId="{29892B79-0126-49DC-92C9-48F51EF78CD4}" type="parTrans" cxnId="{595FC09C-1F5C-4D8C-AF1B-2081A82D447E}">
      <dgm:prSet/>
      <dgm:spPr/>
      <dgm:t>
        <a:bodyPr/>
        <a:lstStyle/>
        <a:p>
          <a:endParaRPr lang="bg-BG"/>
        </a:p>
      </dgm:t>
    </dgm:pt>
    <dgm:pt modelId="{22529D7A-4C4A-4E2B-ABAD-D72E8E61DFFC}" type="sibTrans" cxnId="{595FC09C-1F5C-4D8C-AF1B-2081A82D447E}">
      <dgm:prSet/>
      <dgm:spPr/>
      <dgm:t>
        <a:bodyPr/>
        <a:lstStyle/>
        <a:p>
          <a:endParaRPr lang="bg-BG"/>
        </a:p>
      </dgm:t>
    </dgm:pt>
    <dgm:pt modelId="{7C7D3146-C5E3-4331-8B65-64ED7B4F2761}">
      <dgm:prSet phldrT="[Text]" custT="1"/>
      <dgm:spPr>
        <a:solidFill>
          <a:schemeClr val="accent2">
            <a:lumMod val="20000"/>
            <a:lumOff val="80000"/>
            <a:alpha val="90000"/>
          </a:schemeClr>
        </a:solidFill>
      </dgm:spPr>
      <dgm:t>
        <a:bodyPr/>
        <a:lstStyle/>
        <a:p>
          <a:r>
            <a:rPr lang="en-US" sz="3200" b="1" dirty="0" smtClean="0">
              <a:latin typeface="Arial" pitchFamily="34" charset="0"/>
              <a:cs typeface="Arial" pitchFamily="34" charset="0"/>
            </a:rPr>
            <a:t>Monotremes (egg layers) platypus and echidna </a:t>
          </a:r>
          <a:endParaRPr lang="bg-BG" sz="3200" b="1" dirty="0">
            <a:latin typeface="Arial" pitchFamily="34" charset="0"/>
            <a:cs typeface="Arial" pitchFamily="34" charset="0"/>
          </a:endParaRPr>
        </a:p>
      </dgm:t>
    </dgm:pt>
    <dgm:pt modelId="{86D54F6B-47C1-4392-8C30-6A473DB9948C}" type="parTrans" cxnId="{D2A8DB10-CF3D-4CCA-99E7-D966BC77CC0D}">
      <dgm:prSet/>
      <dgm:spPr/>
      <dgm:t>
        <a:bodyPr/>
        <a:lstStyle/>
        <a:p>
          <a:endParaRPr lang="bg-BG"/>
        </a:p>
      </dgm:t>
    </dgm:pt>
    <dgm:pt modelId="{856DB1D8-4F02-4631-924C-B66D4DE2C27D}" type="sibTrans" cxnId="{D2A8DB10-CF3D-4CCA-99E7-D966BC77CC0D}">
      <dgm:prSet/>
      <dgm:spPr/>
      <dgm:t>
        <a:bodyPr/>
        <a:lstStyle/>
        <a:p>
          <a:endParaRPr lang="bg-BG"/>
        </a:p>
      </dgm:t>
    </dgm:pt>
    <dgm:pt modelId="{A5ECA17B-1A0C-4D9A-91A4-4D8FB1809F21}">
      <dgm:prSet phldrT="[Text]" custT="1"/>
      <dgm:spPr>
        <a:solidFill>
          <a:schemeClr val="accent3">
            <a:lumMod val="60000"/>
            <a:lumOff val="4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3200" b="1" dirty="0" smtClean="0">
              <a:solidFill>
                <a:schemeClr val="tx1"/>
              </a:solidFill>
              <a:latin typeface="Arial" pitchFamily="34" charset="0"/>
              <a:cs typeface="Arial" pitchFamily="34" charset="0"/>
            </a:rPr>
            <a:t>2 subclass</a:t>
          </a:r>
          <a:endParaRPr lang="bg-BG" sz="3200" b="1" dirty="0" smtClean="0">
            <a:solidFill>
              <a:schemeClr val="tx1"/>
            </a:solidFill>
            <a:latin typeface="Arial" pitchFamily="34" charset="0"/>
            <a:cs typeface="Arial" pitchFamily="34" charset="0"/>
          </a:endParaRPr>
        </a:p>
        <a:p>
          <a:pPr defTabSz="1066800">
            <a:lnSpc>
              <a:spcPct val="90000"/>
            </a:lnSpc>
            <a:spcBef>
              <a:spcPct val="0"/>
            </a:spcBef>
            <a:spcAft>
              <a:spcPct val="35000"/>
            </a:spcAft>
          </a:pPr>
          <a:endParaRPr lang="bg-BG" sz="2400" b="1" dirty="0">
            <a:solidFill>
              <a:schemeClr val="tx1"/>
            </a:solidFill>
            <a:latin typeface="Arial" pitchFamily="34" charset="0"/>
            <a:cs typeface="Arial" pitchFamily="34" charset="0"/>
          </a:endParaRPr>
        </a:p>
      </dgm:t>
    </dgm:pt>
    <dgm:pt modelId="{5A420B58-C171-48D2-B04A-1DE2911A68B8}" type="parTrans" cxnId="{6458D602-7F9D-433E-B5E7-D16C2DFC3829}">
      <dgm:prSet/>
      <dgm:spPr/>
      <dgm:t>
        <a:bodyPr/>
        <a:lstStyle/>
        <a:p>
          <a:endParaRPr lang="bg-BG"/>
        </a:p>
      </dgm:t>
    </dgm:pt>
    <dgm:pt modelId="{9F51AACF-0602-43A4-8CE0-B445CB1F0371}" type="sibTrans" cxnId="{6458D602-7F9D-433E-B5E7-D16C2DFC3829}">
      <dgm:prSet/>
      <dgm:spPr/>
      <dgm:t>
        <a:bodyPr/>
        <a:lstStyle/>
        <a:p>
          <a:endParaRPr lang="bg-BG"/>
        </a:p>
      </dgm:t>
    </dgm:pt>
    <dgm:pt modelId="{E6699A00-46CE-449C-9064-69F88EAAD3C7}">
      <dgm:prSet phldrT="[Text]" custT="1"/>
      <dgm:spPr>
        <a:solidFill>
          <a:schemeClr val="accent3">
            <a:lumMod val="60000"/>
            <a:lumOff val="40000"/>
            <a:alpha val="90000"/>
          </a:schemeClr>
        </a:solidFill>
      </dgm:spPr>
      <dgm:t>
        <a:bodyPr/>
        <a:lstStyle/>
        <a:p>
          <a:r>
            <a:rPr lang="en-US" sz="3200" b="1" dirty="0" smtClean="0">
              <a:latin typeface="Arial" pitchFamily="34" charset="0"/>
              <a:cs typeface="Arial" pitchFamily="34" charset="0"/>
            </a:rPr>
            <a:t>Marsupials  Pouch </a:t>
          </a:r>
          <a:endParaRPr lang="bg-BG" sz="3200" b="1" dirty="0">
            <a:latin typeface="Arial" pitchFamily="34" charset="0"/>
            <a:cs typeface="Arial" pitchFamily="34" charset="0"/>
          </a:endParaRPr>
        </a:p>
      </dgm:t>
    </dgm:pt>
    <dgm:pt modelId="{7AF31536-067B-47B9-BB65-E4DFA5E7F5C4}" type="parTrans" cxnId="{4A17C463-B8CE-4D86-B64D-D37BD0910A4E}">
      <dgm:prSet/>
      <dgm:spPr/>
      <dgm:t>
        <a:bodyPr/>
        <a:lstStyle/>
        <a:p>
          <a:endParaRPr lang="bg-BG"/>
        </a:p>
      </dgm:t>
    </dgm:pt>
    <dgm:pt modelId="{47F92FCC-F224-4045-9BE1-38830B80A9BE}" type="sibTrans" cxnId="{4A17C463-B8CE-4D86-B64D-D37BD0910A4E}">
      <dgm:prSet/>
      <dgm:spPr/>
      <dgm:t>
        <a:bodyPr/>
        <a:lstStyle/>
        <a:p>
          <a:endParaRPr lang="bg-BG"/>
        </a:p>
      </dgm:t>
    </dgm:pt>
    <dgm:pt modelId="{0005ADCA-D0A7-4E29-B8D7-781E934E1F4C}">
      <dgm:prSet phldrT="[Text]" custT="1"/>
      <dgm:spPr>
        <a:solidFill>
          <a:schemeClr val="accent6">
            <a:lumMod val="60000"/>
            <a:lumOff val="40000"/>
            <a:alpha val="90000"/>
          </a:schemeClr>
        </a:solidFill>
      </dgm:spPr>
      <dgm:t>
        <a:bodyPr/>
        <a:lstStyle/>
        <a:p>
          <a:r>
            <a:rPr lang="en-US" sz="2400" b="1" dirty="0" smtClean="0">
              <a:solidFill>
                <a:schemeClr val="tx1"/>
              </a:solidFill>
              <a:latin typeface="Arial" pitchFamily="34" charset="0"/>
              <a:cs typeface="Arial" pitchFamily="34" charset="0"/>
            </a:rPr>
            <a:t>3 subclass</a:t>
          </a:r>
          <a:endParaRPr lang="bg-BG" sz="2400" b="1" dirty="0">
            <a:solidFill>
              <a:schemeClr val="tx1"/>
            </a:solidFill>
            <a:latin typeface="Arial" pitchFamily="34" charset="0"/>
            <a:cs typeface="Arial" pitchFamily="34" charset="0"/>
          </a:endParaRPr>
        </a:p>
      </dgm:t>
    </dgm:pt>
    <dgm:pt modelId="{0F449C3A-7968-4FC4-883C-1E86A86C9702}" type="parTrans" cxnId="{2FE6F41D-56C5-444F-8D6B-DE169811CB29}">
      <dgm:prSet/>
      <dgm:spPr/>
      <dgm:t>
        <a:bodyPr/>
        <a:lstStyle/>
        <a:p>
          <a:endParaRPr lang="bg-BG"/>
        </a:p>
      </dgm:t>
    </dgm:pt>
    <dgm:pt modelId="{209971B3-0B5E-4F85-B0C0-C3B5AE67FB69}" type="sibTrans" cxnId="{2FE6F41D-56C5-444F-8D6B-DE169811CB29}">
      <dgm:prSet/>
      <dgm:spPr/>
      <dgm:t>
        <a:bodyPr/>
        <a:lstStyle/>
        <a:p>
          <a:endParaRPr lang="bg-BG"/>
        </a:p>
      </dgm:t>
    </dgm:pt>
    <dgm:pt modelId="{A81E83F5-9354-4722-AF50-C0470CAF1A63}">
      <dgm:prSet phldrT="[Text]" custT="1"/>
      <dgm:spPr>
        <a:solidFill>
          <a:schemeClr val="accent6">
            <a:lumMod val="60000"/>
            <a:lumOff val="40000"/>
            <a:alpha val="90000"/>
          </a:schemeClr>
        </a:solidFill>
      </dgm:spPr>
      <dgm:t>
        <a:bodyPr/>
        <a:lstStyle/>
        <a:p>
          <a:r>
            <a:rPr lang="en-US" sz="3200" b="1" u="sng" dirty="0" smtClean="0">
              <a:latin typeface="Arial" pitchFamily="34" charset="0"/>
              <a:cs typeface="Arial" pitchFamily="34" charset="0"/>
              <a:hlinkClick xmlns:r="http://schemas.openxmlformats.org/officeDocument/2006/relationships" r:id="rId1" action="ppaction://hlinkfile"/>
            </a:rPr>
            <a:t>Placentals</a:t>
          </a:r>
          <a:r>
            <a:rPr lang="en-US" sz="3200" b="1" dirty="0" smtClean="0">
              <a:latin typeface="Arial" pitchFamily="34" charset="0"/>
              <a:cs typeface="Arial" pitchFamily="34" charset="0"/>
            </a:rPr>
            <a:t>          womb </a:t>
          </a:r>
          <a:endParaRPr lang="bg-BG" sz="3200" b="1" u="sng" dirty="0">
            <a:latin typeface="Arial" pitchFamily="34" charset="0"/>
            <a:cs typeface="Arial" pitchFamily="34" charset="0"/>
          </a:endParaRPr>
        </a:p>
      </dgm:t>
    </dgm:pt>
    <dgm:pt modelId="{1DE1D497-23EE-47CD-8F25-93C7BDC6F4FB}" type="parTrans" cxnId="{5302E008-1502-41FF-94A8-B2B1C7778108}">
      <dgm:prSet/>
      <dgm:spPr/>
      <dgm:t>
        <a:bodyPr/>
        <a:lstStyle/>
        <a:p>
          <a:endParaRPr lang="bg-BG"/>
        </a:p>
      </dgm:t>
    </dgm:pt>
    <dgm:pt modelId="{B4129437-20A0-4124-B058-53527C715A30}" type="sibTrans" cxnId="{5302E008-1502-41FF-94A8-B2B1C7778108}">
      <dgm:prSet/>
      <dgm:spPr/>
      <dgm:t>
        <a:bodyPr/>
        <a:lstStyle/>
        <a:p>
          <a:endParaRPr lang="bg-BG"/>
        </a:p>
      </dgm:t>
    </dgm:pt>
    <dgm:pt modelId="{7C97DC5D-1B1E-4D2C-BC49-A41391A11F56}" type="pres">
      <dgm:prSet presAssocID="{2E9735A1-3D9C-4345-9248-6336E128F49F}" presName="linearFlow" presStyleCnt="0">
        <dgm:presLayoutVars>
          <dgm:dir/>
          <dgm:animLvl val="lvl"/>
          <dgm:resizeHandles val="exact"/>
        </dgm:presLayoutVars>
      </dgm:prSet>
      <dgm:spPr/>
      <dgm:t>
        <a:bodyPr/>
        <a:lstStyle/>
        <a:p>
          <a:endParaRPr lang="bg-BG"/>
        </a:p>
      </dgm:t>
    </dgm:pt>
    <dgm:pt modelId="{B865BD02-D423-47B2-8483-C9C37E86DD4C}" type="pres">
      <dgm:prSet presAssocID="{B326AF04-131A-4772-858E-2C0B58AF7891}" presName="composite" presStyleCnt="0"/>
      <dgm:spPr/>
    </dgm:pt>
    <dgm:pt modelId="{C8DF2E8A-AB22-4C75-9EC8-ED363A5C79E5}" type="pres">
      <dgm:prSet presAssocID="{B326AF04-131A-4772-858E-2C0B58AF7891}" presName="parentText" presStyleLbl="alignNode1" presStyleIdx="0" presStyleCnt="3" custScaleX="345413" custLinFactNeighborX="-83322" custLinFactNeighborY="-5805">
        <dgm:presLayoutVars>
          <dgm:chMax val="1"/>
          <dgm:bulletEnabled val="1"/>
        </dgm:presLayoutVars>
      </dgm:prSet>
      <dgm:spPr/>
      <dgm:t>
        <a:bodyPr/>
        <a:lstStyle/>
        <a:p>
          <a:endParaRPr lang="bg-BG"/>
        </a:p>
      </dgm:t>
    </dgm:pt>
    <dgm:pt modelId="{AE737B2C-BC5B-47EF-878B-90A20BC4CD86}" type="pres">
      <dgm:prSet presAssocID="{B326AF04-131A-4772-858E-2C0B58AF7891}" presName="descendantText" presStyleLbl="alignAcc1" presStyleIdx="0" presStyleCnt="3" custScaleX="82701" custScaleY="164660" custLinFactNeighborX="7284" custLinFactNeighborY="14331">
        <dgm:presLayoutVars>
          <dgm:bulletEnabled val="1"/>
        </dgm:presLayoutVars>
      </dgm:prSet>
      <dgm:spPr/>
      <dgm:t>
        <a:bodyPr/>
        <a:lstStyle/>
        <a:p>
          <a:endParaRPr lang="bg-BG"/>
        </a:p>
      </dgm:t>
    </dgm:pt>
    <dgm:pt modelId="{74FF73F2-5A21-4FA3-9207-C5C53377603A}" type="pres">
      <dgm:prSet presAssocID="{22529D7A-4C4A-4E2B-ABAD-D72E8E61DFFC}" presName="sp" presStyleCnt="0"/>
      <dgm:spPr/>
    </dgm:pt>
    <dgm:pt modelId="{9AB5809A-A0D8-4C13-8B5D-6EE6B029F7D4}" type="pres">
      <dgm:prSet presAssocID="{A5ECA17B-1A0C-4D9A-91A4-4D8FB1809F21}" presName="composite" presStyleCnt="0"/>
      <dgm:spPr/>
    </dgm:pt>
    <dgm:pt modelId="{DC6D86FD-43FF-4420-B6B1-8187E04475D0}" type="pres">
      <dgm:prSet presAssocID="{A5ECA17B-1A0C-4D9A-91A4-4D8FB1809F21}" presName="parentText" presStyleLbl="alignNode1" presStyleIdx="1" presStyleCnt="3" custScaleX="443489" custLinFactNeighborX="-83322" custLinFactNeighborY="-13210">
        <dgm:presLayoutVars>
          <dgm:chMax val="1"/>
          <dgm:bulletEnabled val="1"/>
        </dgm:presLayoutVars>
      </dgm:prSet>
      <dgm:spPr/>
      <dgm:t>
        <a:bodyPr/>
        <a:lstStyle/>
        <a:p>
          <a:endParaRPr lang="bg-BG"/>
        </a:p>
      </dgm:t>
    </dgm:pt>
    <dgm:pt modelId="{3B5A569E-0913-47BA-9156-9056FC995E47}" type="pres">
      <dgm:prSet presAssocID="{A5ECA17B-1A0C-4D9A-91A4-4D8FB1809F21}" presName="descendantText" presStyleLbl="alignAcc1" presStyleIdx="1" presStyleCnt="3" custScaleX="68369" custScaleY="162250" custLinFactNeighborX="-5103" custLinFactNeighborY="19061">
        <dgm:presLayoutVars>
          <dgm:bulletEnabled val="1"/>
        </dgm:presLayoutVars>
      </dgm:prSet>
      <dgm:spPr/>
      <dgm:t>
        <a:bodyPr/>
        <a:lstStyle/>
        <a:p>
          <a:endParaRPr lang="bg-BG"/>
        </a:p>
      </dgm:t>
    </dgm:pt>
    <dgm:pt modelId="{0D5C0464-131D-4984-90FD-12C294438460}" type="pres">
      <dgm:prSet presAssocID="{9F51AACF-0602-43A4-8CE0-B445CB1F0371}" presName="sp" presStyleCnt="0"/>
      <dgm:spPr/>
    </dgm:pt>
    <dgm:pt modelId="{6C30033B-FA69-41D6-A4F4-9678C4A0F93B}" type="pres">
      <dgm:prSet presAssocID="{0005ADCA-D0A7-4E29-B8D7-781E934E1F4C}" presName="composite" presStyleCnt="0"/>
      <dgm:spPr/>
    </dgm:pt>
    <dgm:pt modelId="{B86C4D1F-A52C-4A80-95B9-92A4AC133FBC}" type="pres">
      <dgm:prSet presAssocID="{0005ADCA-D0A7-4E29-B8D7-781E934E1F4C}" presName="parentText" presStyleLbl="alignNode1" presStyleIdx="2" presStyleCnt="3" custScaleX="517943" custScaleY="136100" custLinFactNeighborX="-63599" custLinFactNeighborY="-2654">
        <dgm:presLayoutVars>
          <dgm:chMax val="1"/>
          <dgm:bulletEnabled val="1"/>
        </dgm:presLayoutVars>
      </dgm:prSet>
      <dgm:spPr/>
      <dgm:t>
        <a:bodyPr/>
        <a:lstStyle/>
        <a:p>
          <a:endParaRPr lang="bg-BG"/>
        </a:p>
      </dgm:t>
    </dgm:pt>
    <dgm:pt modelId="{1C0BA198-E000-4EB6-BE46-B35347F60A90}" type="pres">
      <dgm:prSet presAssocID="{0005ADCA-D0A7-4E29-B8D7-781E934E1F4C}" presName="descendantText" presStyleLbl="alignAcc1" presStyleIdx="2" presStyleCnt="3" custScaleX="74233" custScaleY="143035" custLinFactNeighborX="-1862" custLinFactNeighborY="26352">
        <dgm:presLayoutVars>
          <dgm:bulletEnabled val="1"/>
        </dgm:presLayoutVars>
      </dgm:prSet>
      <dgm:spPr/>
      <dgm:t>
        <a:bodyPr/>
        <a:lstStyle/>
        <a:p>
          <a:endParaRPr lang="bg-BG"/>
        </a:p>
      </dgm:t>
    </dgm:pt>
  </dgm:ptLst>
  <dgm:cxnLst>
    <dgm:cxn modelId="{48D6EAED-9824-4D73-9AFC-68DF68B4548C}" type="presOf" srcId="{0005ADCA-D0A7-4E29-B8D7-781E934E1F4C}" destId="{B86C4D1F-A52C-4A80-95B9-92A4AC133FBC}" srcOrd="0" destOrd="0" presId="urn:microsoft.com/office/officeart/2005/8/layout/chevron2"/>
    <dgm:cxn modelId="{CDA77DE2-1CB5-4DE5-B0F0-7B71DA0CBEE6}" type="presOf" srcId="{7C7D3146-C5E3-4331-8B65-64ED7B4F2761}" destId="{AE737B2C-BC5B-47EF-878B-90A20BC4CD86}" srcOrd="0" destOrd="0" presId="urn:microsoft.com/office/officeart/2005/8/layout/chevron2"/>
    <dgm:cxn modelId="{37E31D00-3CE0-48B0-A8F9-C199095A65DA}" type="presOf" srcId="{E6699A00-46CE-449C-9064-69F88EAAD3C7}" destId="{3B5A569E-0913-47BA-9156-9056FC995E47}" srcOrd="0" destOrd="0" presId="urn:microsoft.com/office/officeart/2005/8/layout/chevron2"/>
    <dgm:cxn modelId="{2FE6F41D-56C5-444F-8D6B-DE169811CB29}" srcId="{2E9735A1-3D9C-4345-9248-6336E128F49F}" destId="{0005ADCA-D0A7-4E29-B8D7-781E934E1F4C}" srcOrd="2" destOrd="0" parTransId="{0F449C3A-7968-4FC4-883C-1E86A86C9702}" sibTransId="{209971B3-0B5E-4F85-B0C0-C3B5AE67FB69}"/>
    <dgm:cxn modelId="{9B95D89D-397E-489F-B194-C5D717148A0C}" type="presOf" srcId="{A81E83F5-9354-4722-AF50-C0470CAF1A63}" destId="{1C0BA198-E000-4EB6-BE46-B35347F60A90}" srcOrd="0" destOrd="0" presId="urn:microsoft.com/office/officeart/2005/8/layout/chevron2"/>
    <dgm:cxn modelId="{1EC0E6FC-13B9-41BD-9D23-9D8BBFE014A8}" type="presOf" srcId="{2E9735A1-3D9C-4345-9248-6336E128F49F}" destId="{7C97DC5D-1B1E-4D2C-BC49-A41391A11F56}" srcOrd="0" destOrd="0" presId="urn:microsoft.com/office/officeart/2005/8/layout/chevron2"/>
    <dgm:cxn modelId="{595FC09C-1F5C-4D8C-AF1B-2081A82D447E}" srcId="{2E9735A1-3D9C-4345-9248-6336E128F49F}" destId="{B326AF04-131A-4772-858E-2C0B58AF7891}" srcOrd="0" destOrd="0" parTransId="{29892B79-0126-49DC-92C9-48F51EF78CD4}" sibTransId="{22529D7A-4C4A-4E2B-ABAD-D72E8E61DFFC}"/>
    <dgm:cxn modelId="{D2A8DB10-CF3D-4CCA-99E7-D966BC77CC0D}" srcId="{B326AF04-131A-4772-858E-2C0B58AF7891}" destId="{7C7D3146-C5E3-4331-8B65-64ED7B4F2761}" srcOrd="0" destOrd="0" parTransId="{86D54F6B-47C1-4392-8C30-6A473DB9948C}" sibTransId="{856DB1D8-4F02-4631-924C-B66D4DE2C27D}"/>
    <dgm:cxn modelId="{05B8AD05-AD29-43C3-94ED-D2D7CC61FFF2}" type="presOf" srcId="{A5ECA17B-1A0C-4D9A-91A4-4D8FB1809F21}" destId="{DC6D86FD-43FF-4420-B6B1-8187E04475D0}" srcOrd="0" destOrd="0" presId="urn:microsoft.com/office/officeart/2005/8/layout/chevron2"/>
    <dgm:cxn modelId="{B443B831-B093-4146-9C3D-35FEDB4714D5}" type="presOf" srcId="{B326AF04-131A-4772-858E-2C0B58AF7891}" destId="{C8DF2E8A-AB22-4C75-9EC8-ED363A5C79E5}" srcOrd="0" destOrd="0" presId="urn:microsoft.com/office/officeart/2005/8/layout/chevron2"/>
    <dgm:cxn modelId="{4A17C463-B8CE-4D86-B64D-D37BD0910A4E}" srcId="{A5ECA17B-1A0C-4D9A-91A4-4D8FB1809F21}" destId="{E6699A00-46CE-449C-9064-69F88EAAD3C7}" srcOrd="0" destOrd="0" parTransId="{7AF31536-067B-47B9-BB65-E4DFA5E7F5C4}" sibTransId="{47F92FCC-F224-4045-9BE1-38830B80A9BE}"/>
    <dgm:cxn modelId="{5302E008-1502-41FF-94A8-B2B1C7778108}" srcId="{0005ADCA-D0A7-4E29-B8D7-781E934E1F4C}" destId="{A81E83F5-9354-4722-AF50-C0470CAF1A63}" srcOrd="0" destOrd="0" parTransId="{1DE1D497-23EE-47CD-8F25-93C7BDC6F4FB}" sibTransId="{B4129437-20A0-4124-B058-53527C715A30}"/>
    <dgm:cxn modelId="{6458D602-7F9D-433E-B5E7-D16C2DFC3829}" srcId="{2E9735A1-3D9C-4345-9248-6336E128F49F}" destId="{A5ECA17B-1A0C-4D9A-91A4-4D8FB1809F21}" srcOrd="1" destOrd="0" parTransId="{5A420B58-C171-48D2-B04A-1DE2911A68B8}" sibTransId="{9F51AACF-0602-43A4-8CE0-B445CB1F0371}"/>
    <dgm:cxn modelId="{EC5FF210-7B4A-40C5-991E-D72DBD81CC96}" type="presParOf" srcId="{7C97DC5D-1B1E-4D2C-BC49-A41391A11F56}" destId="{B865BD02-D423-47B2-8483-C9C37E86DD4C}" srcOrd="0" destOrd="0" presId="urn:microsoft.com/office/officeart/2005/8/layout/chevron2"/>
    <dgm:cxn modelId="{8E0D0290-0113-4A67-B542-626D45E40090}" type="presParOf" srcId="{B865BD02-D423-47B2-8483-C9C37E86DD4C}" destId="{C8DF2E8A-AB22-4C75-9EC8-ED363A5C79E5}" srcOrd="0" destOrd="0" presId="urn:microsoft.com/office/officeart/2005/8/layout/chevron2"/>
    <dgm:cxn modelId="{EF27A432-0542-4B2A-B67A-AAA2F7C21C2C}" type="presParOf" srcId="{B865BD02-D423-47B2-8483-C9C37E86DD4C}" destId="{AE737B2C-BC5B-47EF-878B-90A20BC4CD86}" srcOrd="1" destOrd="0" presId="urn:microsoft.com/office/officeart/2005/8/layout/chevron2"/>
    <dgm:cxn modelId="{D0B02D4E-E110-43BB-BBA3-190834DC6338}" type="presParOf" srcId="{7C97DC5D-1B1E-4D2C-BC49-A41391A11F56}" destId="{74FF73F2-5A21-4FA3-9207-C5C53377603A}" srcOrd="1" destOrd="0" presId="urn:microsoft.com/office/officeart/2005/8/layout/chevron2"/>
    <dgm:cxn modelId="{ED7A6C8A-255A-41BF-8D86-0A9E412F1B9A}" type="presParOf" srcId="{7C97DC5D-1B1E-4D2C-BC49-A41391A11F56}" destId="{9AB5809A-A0D8-4C13-8B5D-6EE6B029F7D4}" srcOrd="2" destOrd="0" presId="urn:microsoft.com/office/officeart/2005/8/layout/chevron2"/>
    <dgm:cxn modelId="{047D1D42-87DC-4FB5-816B-E89E2F6223A2}" type="presParOf" srcId="{9AB5809A-A0D8-4C13-8B5D-6EE6B029F7D4}" destId="{DC6D86FD-43FF-4420-B6B1-8187E04475D0}" srcOrd="0" destOrd="0" presId="urn:microsoft.com/office/officeart/2005/8/layout/chevron2"/>
    <dgm:cxn modelId="{11306C48-EEBD-4250-8B4C-BCF5E5AFDB1B}" type="presParOf" srcId="{9AB5809A-A0D8-4C13-8B5D-6EE6B029F7D4}" destId="{3B5A569E-0913-47BA-9156-9056FC995E47}" srcOrd="1" destOrd="0" presId="urn:microsoft.com/office/officeart/2005/8/layout/chevron2"/>
    <dgm:cxn modelId="{46E18350-8BD2-4023-8C4E-E94734556A6E}" type="presParOf" srcId="{7C97DC5D-1B1E-4D2C-BC49-A41391A11F56}" destId="{0D5C0464-131D-4984-90FD-12C294438460}" srcOrd="3" destOrd="0" presId="urn:microsoft.com/office/officeart/2005/8/layout/chevron2"/>
    <dgm:cxn modelId="{578191B2-9FD3-45CA-A114-AEA76D6773B0}" type="presParOf" srcId="{7C97DC5D-1B1E-4D2C-BC49-A41391A11F56}" destId="{6C30033B-FA69-41D6-A4F4-9678C4A0F93B}" srcOrd="4" destOrd="0" presId="urn:microsoft.com/office/officeart/2005/8/layout/chevron2"/>
    <dgm:cxn modelId="{9F4EEDD0-4615-47CB-8EE5-F4B0719DE97F}" type="presParOf" srcId="{6C30033B-FA69-41D6-A4F4-9678C4A0F93B}" destId="{B86C4D1F-A52C-4A80-95B9-92A4AC133FBC}" srcOrd="0" destOrd="0" presId="urn:microsoft.com/office/officeart/2005/8/layout/chevron2"/>
    <dgm:cxn modelId="{62A6D724-5E18-4B69-B24E-AB3C21A57B81}" type="presParOf" srcId="{6C30033B-FA69-41D6-A4F4-9678C4A0F93B}" destId="{1C0BA198-E000-4EB6-BE46-B35347F60A90}"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DF2E8A-AB22-4C75-9EC8-ED363A5C79E5}">
      <dsp:nvSpPr>
        <dsp:cNvPr id="0" name=""/>
        <dsp:cNvSpPr/>
      </dsp:nvSpPr>
      <dsp:spPr>
        <a:xfrm rot="5400000">
          <a:off x="1014119" y="-796230"/>
          <a:ext cx="1444770" cy="3493297"/>
        </a:xfrm>
        <a:prstGeom prst="chevron">
          <a:avLst/>
        </a:prstGeom>
        <a:solidFill>
          <a:schemeClr val="accent2">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latin typeface="Arial" pitchFamily="34" charset="0"/>
              <a:cs typeface="Arial" pitchFamily="34" charset="0"/>
            </a:rPr>
            <a:t>1subclass</a:t>
          </a:r>
          <a:endParaRPr lang="bg-BG" sz="3200" b="1" kern="1200" dirty="0">
            <a:solidFill>
              <a:schemeClr val="tx1"/>
            </a:solidFill>
            <a:latin typeface="Arial" pitchFamily="34" charset="0"/>
            <a:cs typeface="Arial" pitchFamily="34" charset="0"/>
          </a:endParaRPr>
        </a:p>
      </dsp:txBody>
      <dsp:txXfrm rot="5400000">
        <a:off x="1014119" y="-796230"/>
        <a:ext cx="1444770" cy="3493297"/>
      </dsp:txXfrm>
    </dsp:sp>
    <dsp:sp modelId="{AE737B2C-BC5B-47EF-878B-90A20BC4CD86}">
      <dsp:nvSpPr>
        <dsp:cNvPr id="0" name=""/>
        <dsp:cNvSpPr/>
      </dsp:nvSpPr>
      <dsp:spPr>
        <a:xfrm rot="5400000">
          <a:off x="4318144" y="-1150820"/>
          <a:ext cx="1546323" cy="4133711"/>
        </a:xfrm>
        <a:prstGeom prst="round2SameRect">
          <a:avLst/>
        </a:prstGeom>
        <a:solidFill>
          <a:schemeClr val="accent2">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b="1" kern="1200" dirty="0" smtClean="0">
              <a:latin typeface="Arial" pitchFamily="34" charset="0"/>
              <a:cs typeface="Arial" pitchFamily="34" charset="0"/>
            </a:rPr>
            <a:t>Monotremes (egg layers) platypus and echidna </a:t>
          </a:r>
          <a:endParaRPr lang="bg-BG" sz="3200" b="1" kern="1200" dirty="0">
            <a:latin typeface="Arial" pitchFamily="34" charset="0"/>
            <a:cs typeface="Arial" pitchFamily="34" charset="0"/>
          </a:endParaRPr>
        </a:p>
      </dsp:txBody>
      <dsp:txXfrm rot="5400000">
        <a:off x="4318144" y="-1150820"/>
        <a:ext cx="1546323" cy="4133711"/>
      </dsp:txXfrm>
    </dsp:sp>
    <dsp:sp modelId="{DC6D86FD-43FF-4420-B6B1-8187E04475D0}">
      <dsp:nvSpPr>
        <dsp:cNvPr id="0" name=""/>
        <dsp:cNvSpPr/>
      </dsp:nvSpPr>
      <dsp:spPr>
        <a:xfrm rot="5400000">
          <a:off x="1510060" y="188180"/>
          <a:ext cx="1444770" cy="4485179"/>
        </a:xfrm>
        <a:prstGeom prst="chevron">
          <a:avLst/>
        </a:prstGeom>
        <a:solidFill>
          <a:schemeClr val="accent3">
            <a:lumMod val="60000"/>
            <a:lumOff val="4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3200" b="1" kern="1200" dirty="0" smtClean="0">
              <a:solidFill>
                <a:schemeClr val="tx1"/>
              </a:solidFill>
              <a:latin typeface="Arial" pitchFamily="34" charset="0"/>
              <a:cs typeface="Arial" pitchFamily="34" charset="0"/>
            </a:rPr>
            <a:t>2 subclass</a:t>
          </a:r>
          <a:endParaRPr lang="bg-BG" sz="3200" b="1" kern="1200" dirty="0" smtClean="0">
            <a:solidFill>
              <a:schemeClr val="tx1"/>
            </a:solidFill>
            <a:latin typeface="Arial" pitchFamily="34" charset="0"/>
            <a:cs typeface="Arial" pitchFamily="34" charset="0"/>
          </a:endParaRPr>
        </a:p>
        <a:p>
          <a:pPr lvl="0" algn="ctr" defTabSz="1066800">
            <a:lnSpc>
              <a:spcPct val="90000"/>
            </a:lnSpc>
            <a:spcBef>
              <a:spcPct val="0"/>
            </a:spcBef>
            <a:spcAft>
              <a:spcPct val="35000"/>
            </a:spcAft>
          </a:pPr>
          <a:endParaRPr lang="bg-BG" sz="2400" b="1" kern="1200" dirty="0">
            <a:solidFill>
              <a:schemeClr val="tx1"/>
            </a:solidFill>
            <a:latin typeface="Arial" pitchFamily="34" charset="0"/>
            <a:cs typeface="Arial" pitchFamily="34" charset="0"/>
          </a:endParaRPr>
        </a:p>
      </dsp:txBody>
      <dsp:txXfrm rot="5400000">
        <a:off x="1510060" y="188180"/>
        <a:ext cx="1444770" cy="4485179"/>
      </dsp:txXfrm>
    </dsp:sp>
    <dsp:sp modelId="{3B5A569E-0913-47BA-9156-9056FC995E47}">
      <dsp:nvSpPr>
        <dsp:cNvPr id="0" name=""/>
        <dsp:cNvSpPr/>
      </dsp:nvSpPr>
      <dsp:spPr>
        <a:xfrm rot="5400000">
          <a:off x="4673446" y="494166"/>
          <a:ext cx="1523691" cy="4107251"/>
        </a:xfrm>
        <a:prstGeom prst="round2SameRect">
          <a:avLst/>
        </a:prstGeom>
        <a:solidFill>
          <a:schemeClr val="accent3">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b="1" kern="1200" dirty="0" smtClean="0">
              <a:latin typeface="Arial" pitchFamily="34" charset="0"/>
              <a:cs typeface="Arial" pitchFamily="34" charset="0"/>
            </a:rPr>
            <a:t>Marsupials  Pouch </a:t>
          </a:r>
          <a:endParaRPr lang="bg-BG" sz="3200" b="1" kern="1200" dirty="0">
            <a:latin typeface="Arial" pitchFamily="34" charset="0"/>
            <a:cs typeface="Arial" pitchFamily="34" charset="0"/>
          </a:endParaRPr>
        </a:p>
      </dsp:txBody>
      <dsp:txXfrm rot="5400000">
        <a:off x="4673446" y="494166"/>
        <a:ext cx="1523691" cy="4107251"/>
      </dsp:txXfrm>
    </dsp:sp>
    <dsp:sp modelId="{B86C4D1F-A52C-4A80-95B9-92A4AC133FBC}">
      <dsp:nvSpPr>
        <dsp:cNvPr id="0" name=""/>
        <dsp:cNvSpPr/>
      </dsp:nvSpPr>
      <dsp:spPr>
        <a:xfrm rot="5400000">
          <a:off x="1625770" y="1520022"/>
          <a:ext cx="1966332" cy="5238161"/>
        </a:xfrm>
        <a:prstGeom prst="chevron">
          <a:avLst/>
        </a:prstGeom>
        <a:solidFill>
          <a:schemeClr val="accent6">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latin typeface="Arial" pitchFamily="34" charset="0"/>
              <a:cs typeface="Arial" pitchFamily="34" charset="0"/>
            </a:rPr>
            <a:t>3 subclass</a:t>
          </a:r>
          <a:endParaRPr lang="bg-BG" sz="2400" b="1" kern="1200" dirty="0">
            <a:solidFill>
              <a:schemeClr val="tx1"/>
            </a:solidFill>
            <a:latin typeface="Arial" pitchFamily="34" charset="0"/>
            <a:cs typeface="Arial" pitchFamily="34" charset="0"/>
          </a:endParaRPr>
        </a:p>
      </dsp:txBody>
      <dsp:txXfrm rot="5400000">
        <a:off x="1625770" y="1520022"/>
        <a:ext cx="1966332" cy="5238161"/>
      </dsp:txXfrm>
    </dsp:sp>
    <dsp:sp modelId="{1C0BA198-E000-4EB6-BE46-B35347F60A90}">
      <dsp:nvSpPr>
        <dsp:cNvPr id="0" name=""/>
        <dsp:cNvSpPr/>
      </dsp:nvSpPr>
      <dsp:spPr>
        <a:xfrm rot="5400000">
          <a:off x="5582899" y="1751072"/>
          <a:ext cx="1343242" cy="4842022"/>
        </a:xfrm>
        <a:prstGeom prst="round2SameRect">
          <a:avLst/>
        </a:prstGeom>
        <a:solidFill>
          <a:schemeClr val="accent6">
            <a:lumMod val="60000"/>
            <a:lumOff val="4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b="1" u="sng" kern="1200" dirty="0" smtClean="0">
              <a:latin typeface="Arial" pitchFamily="34" charset="0"/>
              <a:cs typeface="Arial" pitchFamily="34" charset="0"/>
              <a:hlinkClick xmlns:r="http://schemas.openxmlformats.org/officeDocument/2006/relationships" r:id="rId1" action="ppaction://hlinkfile"/>
            </a:rPr>
            <a:t>Placentals</a:t>
          </a:r>
          <a:r>
            <a:rPr lang="en-US" sz="3200" b="1" kern="1200" dirty="0" smtClean="0">
              <a:latin typeface="Arial" pitchFamily="34" charset="0"/>
              <a:cs typeface="Arial" pitchFamily="34" charset="0"/>
            </a:rPr>
            <a:t>          womb </a:t>
          </a:r>
          <a:endParaRPr lang="bg-BG" sz="3200" b="1" u="sng" kern="1200" dirty="0">
            <a:latin typeface="Arial" pitchFamily="34" charset="0"/>
            <a:cs typeface="Arial" pitchFamily="34" charset="0"/>
          </a:endParaRPr>
        </a:p>
      </dsp:txBody>
      <dsp:txXfrm rot="5400000">
        <a:off x="5582899" y="1751072"/>
        <a:ext cx="1343242" cy="484202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A9EEAA49-C9EE-4D46-BB2F-3E77E4A0CE71}" type="datetimeFigureOut">
              <a:rPr lang="bg-BG" smtClean="0"/>
              <a:pPr/>
              <a:t>20.9.2015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DA33683-D9D3-4E0C-BE85-9D0345CF6595}" type="slidenum">
              <a:rPr lang="bg-BG" smtClean="0"/>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EEAA49-C9EE-4D46-BB2F-3E77E4A0CE71}" type="datetimeFigureOut">
              <a:rPr lang="bg-BG" smtClean="0"/>
              <a:pPr/>
              <a:t>20.9.2015 г.</a:t>
            </a:fld>
            <a:endParaRPr lang="bg-B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33683-D9D3-4E0C-BE85-9D0345CF6595}" type="slidenum">
              <a:rPr lang="bg-BG" smtClean="0"/>
              <a:pPr/>
              <a:t>‹#›</a:t>
            </a:fld>
            <a:endParaRPr lang="bg-B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What-is-a-mammal_%5bwww.savevid.com%5d.mp4" TargetMode="External"/><Relationship Id="rId7" Type="http://schemas.openxmlformats.org/officeDocument/2006/relationships/image" Target="../media/image3.jpeg"/><Relationship Id="rId2" Type="http://schemas.openxmlformats.org/officeDocument/2006/relationships/hyperlink" Target="What-is-a-mammal_%5bwww.savevid.com%5d.avi"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hyperlink" Target="Facts-about-mammals%5bwww.savevid.com%5d.avi" TargetMode="External"/><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ow-Animals-DO-That-Pt-1%5bwww.savevid.com%5d.av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Mammals-(Discovery-Channel)%5bwww.savevid.com%5d.avi"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znam.bg/com/action/showPicture?appID=5&amp;appItemID=3001657078&amp;encID=1&amp;img=2835943093.jpg&amp;descr=%3cbr%3e%3cb%3e%C3%EE%F0%E8%EB%E0%3c/b%3e&amp;wav=http://www1.znam.bg/resources/1/2240944697.wav" TargetMode="External"/><Relationship Id="rId2" Type="http://schemas.openxmlformats.org/officeDocument/2006/relationships/hyperlink" Target="Nature-Notes-Types-of-Teeth-Mammal-Skull%5bwww.savevid.com%5d.avi" TargetMode="Externa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ow-Animals-DO-That-Pt-6%5bwww.savevid.com%5d.avi" TargetMode="External"/><Relationship Id="rId1" Type="http://schemas.openxmlformats.org/officeDocument/2006/relationships/slideLayout" Target="../slideLayouts/slideLayout2.xml"/><Relationship Id="rId4" Type="http://schemas.openxmlformats.org/officeDocument/2006/relationships/hyperlink" Target="http://visual.merriam-webster.com/pronunciation.php?id=animal-kingdom/carnivorous-mammals/cat/11895&amp;title=ear"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UltimateAnimal%20Moms-Mammals.avi" TargetMode="External"/><Relationship Id="rId2" Type="http://schemas.openxmlformats.org/officeDocument/2006/relationships/hyperlink" Target="Animal-mating-rituals-of-chimpanzees-BBC-wildlife%5bwww.savevid.com%5d.avi" TargetMode="Externa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Mammal-Classification%5bwww.savevid.com%5d.avi" TargetMode="Externa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hyperlink" Target="Wild-Echidna-eating-ants-Echidn&#1043;&#169;-sauvage%5bwww.savevid.com%5d.avi" TargetMode="External"/><Relationship Id="rId4" Type="http://schemas.openxmlformats.org/officeDocument/2006/relationships/hyperlink" Target="Platypus-growling%5bwww.savevid.com%5d.avi"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youtube.com/watch?v=vpfc77GffgY&amp;feature=relmf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visual.merriam-webster.com/animal-kingdom/marsupial-mammals.php" TargetMode="Externa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hyperlink" Target="http://visual.merriam-webster.com/animal-kingdom/marsupial-mammals/examples-marsupials.php"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Tasmanian-Devil.avi" TargetMode="External"/><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hyperlink" Target="Kangaroo-Boxing-Attenborough-Life-of-Mammals-BBC%5bwww.savevid.com%5d.avi" TargetMode="External"/><Relationship Id="rId4" Type="http://schemas.openxmlformats.org/officeDocument/2006/relationships/hyperlink" Target="KOALAS-%5bwww.savevid.com%5d.avi"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Aggressive-nightlife-of-the-Kangaroo-Rat-Attenborough-BBC%5bwww.savevid.com%5d.avi" TargetMode="External"/><Relationship Id="rId2" Type="http://schemas.openxmlformats.org/officeDocument/2006/relationships/hyperlink" Target="Wildwood-Dormice%5bwww.savevid.com%5d.avi" TargetMode="Externa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hyperlink" Target="http://visual.merriam-webster.com/pronunciation.php?id=animal-kingdom/rodents-lagomorphs/28808&amp;title=examples+of+rodents+%5b1%5d" TargetMode="External"/><Relationship Id="rId2" Type="http://schemas.openxmlformats.org/officeDocument/2006/relationships/hyperlink" Target="http://visual.merriam-webster.com/animal-kingdom/rodents-lagomorphs/examples-rodents_1.php" TargetMode="External"/><Relationship Id="rId1" Type="http://schemas.openxmlformats.org/officeDocument/2006/relationships/slideLayout" Target="../slideLayouts/slideLayout2.xml"/><Relationship Id="rId5" Type="http://schemas.openxmlformats.org/officeDocument/2006/relationships/hyperlink" Target="Attenborough_-Beaver-Lodge-Construction-Squad-BBC-Earth%5bwww.savevid.com%5d.avi" TargetMode="Externa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hyperlink" Target="Hedgehog-Reacts-To-Farts%5bwww.savevid.com%5d.avi" TargetMode="External"/><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hyperlink" Target="http://visual.merriam-webster.com/animal-kingdom/insectivorous-mammals.php"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Etruscan-Shrew-(Suncus-etruscus)-wimperspitsmuis-wounded%5bwww.savevid.com%5d.avi"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Giant-Bats-of-the-Philippines-Known-As-Flying-Foxes-(Boracay-Island)%5bwww.savevid.com%5d.avi"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Vampire-Bats%5bwww.savevid.com%5d.avi"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aves.ppt" TargetMode="External"/><Relationship Id="rId3" Type="http://schemas.openxmlformats.org/officeDocument/2006/relationships/image" Target="../media/image30.jpeg"/><Relationship Id="rId7" Type="http://schemas.openxmlformats.org/officeDocument/2006/relationships/image" Target="../media/image31.jpeg"/><Relationship Id="rId2" Type="http://schemas.openxmlformats.org/officeDocument/2006/relationships/hyperlink" Target="http://visual.merriam-webster.com/pronunciation.php?id=animal-kingdom/carnivorous-mammals/29053&amp;title=examples+of+carnivorous+mammals+%5b1%5d" TargetMode="External"/><Relationship Id="rId1" Type="http://schemas.openxmlformats.org/officeDocument/2006/relationships/slideLayout" Target="../slideLayouts/slideLayout2.xml"/><Relationship Id="rId6" Type="http://schemas.openxmlformats.org/officeDocument/2006/relationships/hyperlink" Target="Worldn-39-s-Most-Powerful-Predator-Life-of-Mammals-BBC%5bwww.savevid.com%5d.avi" TargetMode="External"/><Relationship Id="rId5" Type="http://schemas.openxmlformats.org/officeDocument/2006/relationships/hyperlink" Target="http://visual.merriam-webster.com/pronunciation.php?id=animal-kingdom/carnivorous-mammals/29053&amp;title=examples+of+carnivorous+mammals+%5b2%5d" TargetMode="External"/><Relationship Id="rId10" Type="http://schemas.openxmlformats.org/officeDocument/2006/relationships/hyperlink" Target="Black-Bears-National-Park-Animals-for-Kids%5bwww.savevid.com%5d.avi" TargetMode="External"/><Relationship Id="rId4" Type="http://schemas.openxmlformats.org/officeDocument/2006/relationships/image" Target="../media/image6.jpeg"/><Relationship Id="rId9"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hyperlink" Target="Top-15-most-dangerous-big-cats%5bwww.savevid.com%5d.avi"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hyperlink" Target="Wild-leopard-hunting-BBC-wildlife%5bwww.savevid.com%5d.avi"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The%20Male%20African%20lion.avi" TargetMode="External"/><Relationship Id="rId7" Type="http://schemas.openxmlformats.org/officeDocument/2006/relationships/image" Target="../media/image38.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hyperlink" Target="http://znam.bg/com/action/showPicture?appID=5&amp;appItemID=3001657078&amp;encID=1&amp;img=1223048915.jpg&amp;descr=%3cbr%3e%3cb%3e%CB%E8%F1%E8%F6%E0%3c/b%3e&amp;wav=http://www1.znam.bg/resources/1/3353816145.wav" TargetMode="Externa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hyperlink" Target="Weasel-Fight%5bwww.savevid.com%5d.avi"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hyperlink" Target="Animal-mating-rituals-of-hippos-BBC-wildlife%5bwww.savevid.com%5d.avi"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hyperlink" Target="Run-with-the-Bison.avi" TargetMode="Externa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8" Type="http://schemas.openxmlformats.org/officeDocument/2006/relationships/hyperlink" Target="Elk%20Fight%20for%20Dominance.avi" TargetMode="External"/><Relationship Id="rId3" Type="http://schemas.openxmlformats.org/officeDocument/2006/relationships/hyperlink" Target="http://visual.merriam-webster.com/pronunciation.php?id=animal-kingdom/ungulate-mammals/28845&amp;title=examples+of+ungulate+mammals+%5b3%5d" TargetMode="External"/><Relationship Id="rId7" Type="http://schemas.openxmlformats.org/officeDocument/2006/relationships/image" Target="../media/image47.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hyperlink" Target="http://znam.bg/com/action/showPicture?appID=5&amp;appItemID=3001657078&amp;encID=1&amp;img=2832956187.jpg&amp;descr=%3cbr%3e%3cb%3e%C0%F4%F0%E8%EA%E0%ED%F1%EA%E8+%F1%EB%EE%ED%3c/b%3e&amp;wav=http://www1.znam.bg/resources/1/3613523534.wav" TargetMode="External"/><Relationship Id="rId5" Type="http://schemas.openxmlformats.org/officeDocument/2006/relationships/hyperlink" Target="Giraffe-Hug.avi" TargetMode="External"/><Relationship Id="rId4" Type="http://schemas.openxmlformats.org/officeDocument/2006/relationships/image" Target="../media/image46.jpeg"/><Relationship Id="rId9" Type="http://schemas.openxmlformats.org/officeDocument/2006/relationships/hyperlink" Target="chasse-approche-et-tir-au-mouflon-dans-les-hautes-alpes-07-oct-2009%5bwww.savevid.com%5d.avi"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znam.bg/com/action/showArticle?encID=1&amp;arthttp://znam.bg/com/action/showPicture?appID=5&amp;appItemID=3001657078&amp;encID=1&amp;img=2973894506.jpg&amp;descr=%3cbr%3e%3cb%3e%C1%FF%EB+%ED%EE%F1%EE%F0%EE%E3%3c/b%3e&amp;wav=http://www1.znam.bg/resources/1/3321068291.wav" TargetMode="External"/><Relationship Id="rId2" Type="http://schemas.openxmlformats.org/officeDocument/2006/relationships/hyperlink" Target="Triumph-of-the-herbivores-Life-of-Mammals-BBC%5bwww.savevid.com%5d.avi" TargetMode="Externa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4.jpeg"/><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visual.merriam-webster.com/animal-kingdom/primate-mammals/examples-primates_2.php"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youtube.com/watch?v=yZhsM9OzeEo&amp;feature=BFa&amp;list=SPD941E65FBD70DB46&amp;lf=list_related"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hyperlink" Target="Breeding-Southern-Right-Whales-Attenborough-Life-of-Mammals-BBC%5bwww.savevid.com%5d.avi"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Breeding-Southern-Right-Whales-Attenborough-Life-of-Mammals-BBC%5bwww.savevid.com%5d.avi"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E-T-the-Walrus-practices-his-vocalizations-at-Point-Defiance-Zoo-n-Aquarium%5bwww.savevid.com%5d.avi"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
            <a:ext cx="8429652" cy="1071546"/>
          </a:xfrm>
        </p:spPr>
        <p:txBody>
          <a:bodyPr>
            <a:normAutofit/>
          </a:bodyPr>
          <a:lstStyle/>
          <a:p>
            <a:r>
              <a:rPr lang="en-US" dirty="0" smtClean="0">
                <a:latin typeface="Arial" pitchFamily="34" charset="0"/>
                <a:cs typeface="Arial" pitchFamily="34" charset="0"/>
              </a:rPr>
              <a:t>Class </a:t>
            </a:r>
            <a:r>
              <a:rPr lang="en-US" dirty="0" err="1" smtClean="0">
                <a:latin typeface="Arial" pitchFamily="34" charset="0"/>
                <a:cs typeface="Arial" pitchFamily="34" charset="0"/>
              </a:rPr>
              <a:t>Mammalia</a:t>
            </a:r>
            <a:r>
              <a:rPr lang="en-US" dirty="0" smtClean="0">
                <a:latin typeface="Arial" pitchFamily="34" charset="0"/>
                <a:cs typeface="Arial" pitchFamily="34" charset="0"/>
              </a:rPr>
              <a:t> </a:t>
            </a:r>
            <a:r>
              <a:rPr lang="en-US" dirty="0" smtClean="0">
                <a:latin typeface="Arial" pitchFamily="34" charset="0"/>
                <a:cs typeface="Arial" pitchFamily="34" charset="0"/>
                <a:hlinkClick r:id="rId2" action="ppaction://hlinkfile"/>
              </a:rPr>
              <a:t>(Mammals</a:t>
            </a:r>
            <a:r>
              <a:rPr lang="en-US" dirty="0" smtClean="0">
                <a:hlinkClick r:id="rId3" action="ppaction://hlinkfile"/>
              </a:rPr>
              <a:t>)</a:t>
            </a:r>
            <a:endParaRPr lang="bg-BG" dirty="0"/>
          </a:p>
        </p:txBody>
      </p:sp>
      <p:sp>
        <p:nvSpPr>
          <p:cNvPr id="4" name="Subtitle 3"/>
          <p:cNvSpPr>
            <a:spLocks noGrp="1"/>
          </p:cNvSpPr>
          <p:nvPr>
            <p:ph type="subTitle" idx="1"/>
          </p:nvPr>
        </p:nvSpPr>
        <p:spPr>
          <a:xfrm>
            <a:off x="285720" y="928670"/>
            <a:ext cx="8501122" cy="2214578"/>
          </a:xfrm>
        </p:spPr>
        <p:txBody>
          <a:bodyPr>
            <a:normAutofit/>
          </a:bodyPr>
          <a:lstStyle/>
          <a:p>
            <a:pPr algn="l">
              <a:buFont typeface="Arial" pitchFamily="34" charset="0"/>
              <a:buChar char="•"/>
            </a:pPr>
            <a:r>
              <a:rPr lang="en-US" b="1" dirty="0" smtClean="0">
                <a:solidFill>
                  <a:schemeClr val="tx1"/>
                </a:solidFill>
                <a:latin typeface="Arial" pitchFamily="34" charset="0"/>
                <a:cs typeface="Arial" pitchFamily="34" charset="0"/>
              </a:rPr>
              <a:t> </a:t>
            </a:r>
            <a:r>
              <a:rPr lang="en-US" b="1" dirty="0" smtClean="0">
                <a:solidFill>
                  <a:schemeClr val="tx1"/>
                </a:solidFill>
                <a:latin typeface="Arial" pitchFamily="34" charset="0"/>
                <a:cs typeface="Arial" pitchFamily="34" charset="0"/>
                <a:hlinkClick r:id="rId4" action="ppaction://hlinkfile"/>
              </a:rPr>
              <a:t>Mammals </a:t>
            </a:r>
            <a:r>
              <a:rPr lang="en-US" b="1" dirty="0" smtClean="0">
                <a:solidFill>
                  <a:schemeClr val="tx1"/>
                </a:solidFill>
                <a:latin typeface="Arial" pitchFamily="34" charset="0"/>
                <a:cs typeface="Arial" pitchFamily="34" charset="0"/>
              </a:rPr>
              <a:t>are adapted to various conditions in a terrestrial environment – they inhabit water,</a:t>
            </a:r>
          </a:p>
          <a:p>
            <a:pPr algn="l"/>
            <a:r>
              <a:rPr lang="en-US" b="1" dirty="0" smtClean="0">
                <a:solidFill>
                  <a:schemeClr val="tx1"/>
                </a:solidFill>
                <a:latin typeface="Arial" pitchFamily="34" charset="0"/>
                <a:cs typeface="Arial" pitchFamily="34" charset="0"/>
              </a:rPr>
              <a:t>air and soil. </a:t>
            </a:r>
          </a:p>
        </p:txBody>
      </p:sp>
      <p:pic>
        <p:nvPicPr>
          <p:cNvPr id="5" name="Picture 10" descr="http://t3.gstatic.com/images?q=tbn:ANd9GcQ-7qFu2kXYz4oD-7Z0zEvPejhyjdwzkaU3hv_eVn7xi8Ao69koKg"/>
          <p:cNvPicPr>
            <a:picLocks noChangeAspect="1" noChangeArrowheads="1"/>
          </p:cNvPicPr>
          <p:nvPr/>
        </p:nvPicPr>
        <p:blipFill>
          <a:blip r:embed="rId5" cstate="print"/>
          <a:srcRect/>
          <a:stretch>
            <a:fillRect/>
          </a:stretch>
        </p:blipFill>
        <p:spPr bwMode="auto">
          <a:xfrm>
            <a:off x="4500562" y="4357670"/>
            <a:ext cx="2638425" cy="2500330"/>
          </a:xfrm>
          <a:prstGeom prst="rect">
            <a:avLst/>
          </a:prstGeom>
          <a:noFill/>
        </p:spPr>
      </p:pic>
      <p:pic>
        <p:nvPicPr>
          <p:cNvPr id="7" name="Picture 18" descr="http://t1.gstatic.com/images?q=tbn:ANd9GcRDRYNRhkrqf95La59f8zC-HRItN88gD2T1wCRfp0TfY3LoNEq-PA"/>
          <p:cNvPicPr>
            <a:picLocks noChangeAspect="1" noChangeArrowheads="1"/>
          </p:cNvPicPr>
          <p:nvPr/>
        </p:nvPicPr>
        <p:blipFill>
          <a:blip r:embed="rId6" cstate="print"/>
          <a:srcRect/>
          <a:stretch>
            <a:fillRect/>
          </a:stretch>
        </p:blipFill>
        <p:spPr bwMode="auto">
          <a:xfrm>
            <a:off x="5929322" y="1928802"/>
            <a:ext cx="2857520" cy="2714644"/>
          </a:xfrm>
          <a:prstGeom prst="rect">
            <a:avLst/>
          </a:prstGeom>
          <a:noFill/>
        </p:spPr>
      </p:pic>
      <p:pic>
        <p:nvPicPr>
          <p:cNvPr id="8" name="Picture 20" descr="http://t1.gstatic.com/images?q=tbn:ANd9GcSCP_R2vLjQyaZKyTX8jc3AB2z5SwJQXgvWDyX8adR_FuOmC_fF"/>
          <p:cNvPicPr>
            <a:picLocks noChangeAspect="1" noChangeArrowheads="1"/>
          </p:cNvPicPr>
          <p:nvPr/>
        </p:nvPicPr>
        <p:blipFill>
          <a:blip r:embed="rId7" cstate="print"/>
          <a:srcRect t="20931" b="16278"/>
          <a:stretch>
            <a:fillRect/>
          </a:stretch>
        </p:blipFill>
        <p:spPr bwMode="auto">
          <a:xfrm>
            <a:off x="6581775" y="3857628"/>
            <a:ext cx="2562225" cy="1928826"/>
          </a:xfrm>
          <a:prstGeom prst="rect">
            <a:avLst/>
          </a:prstGeom>
          <a:noFill/>
        </p:spPr>
      </p:pic>
      <p:pic>
        <p:nvPicPr>
          <p:cNvPr id="22532" name="Picture 4" descr="examples of bats"/>
          <p:cNvPicPr>
            <a:picLocks noChangeAspect="1" noChangeArrowheads="1"/>
          </p:cNvPicPr>
          <p:nvPr/>
        </p:nvPicPr>
        <p:blipFill>
          <a:blip r:embed="rId8" cstate="print"/>
          <a:srcRect l="8182" t="7813" r="31818"/>
          <a:stretch>
            <a:fillRect/>
          </a:stretch>
        </p:blipFill>
        <p:spPr bwMode="auto">
          <a:xfrm>
            <a:off x="214282" y="3929066"/>
            <a:ext cx="3143272" cy="2928934"/>
          </a:xfrm>
          <a:prstGeom prst="rect">
            <a:avLst/>
          </a:prstGeom>
          <a:noFill/>
        </p:spPr>
      </p:pic>
      <p:pic>
        <p:nvPicPr>
          <p:cNvPr id="22534" name="Picture 6" descr="examples of primates [2]"/>
          <p:cNvPicPr>
            <a:picLocks noChangeAspect="1" noChangeArrowheads="1"/>
          </p:cNvPicPr>
          <p:nvPr/>
        </p:nvPicPr>
        <p:blipFill>
          <a:blip r:embed="rId9" cstate="print"/>
          <a:srcRect l="47728" t="48828" r="26363"/>
          <a:stretch>
            <a:fillRect/>
          </a:stretch>
        </p:blipFill>
        <p:spPr bwMode="auto">
          <a:xfrm>
            <a:off x="3286116" y="4429108"/>
            <a:ext cx="1571636" cy="2428892"/>
          </a:xfrm>
          <a:prstGeom prst="rect">
            <a:avLst/>
          </a:prstGeom>
          <a:noFill/>
        </p:spPr>
      </p:pic>
      <p:cxnSp>
        <p:nvCxnSpPr>
          <p:cNvPr id="11" name="Straight Arrow Connector 10"/>
          <p:cNvCxnSpPr/>
          <p:nvPr/>
        </p:nvCxnSpPr>
        <p:spPr>
          <a:xfrm rot="16200000" flipH="1">
            <a:off x="214282" y="3429000"/>
            <a:ext cx="1428760" cy="571504"/>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929058" y="2214554"/>
            <a:ext cx="2286016" cy="107157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571736" y="2928934"/>
            <a:ext cx="4500594" cy="18573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715272" y="5857892"/>
            <a:ext cx="720069" cy="369332"/>
          </a:xfrm>
          <a:prstGeom prst="rect">
            <a:avLst/>
          </a:prstGeom>
        </p:spPr>
        <p:txBody>
          <a:bodyPr wrap="none">
            <a:spAutoFit/>
          </a:bodyPr>
          <a:lstStyle/>
          <a:p>
            <a:r>
              <a:rPr lang="en-US" b="1" dirty="0" smtClean="0"/>
              <a:t> mole</a:t>
            </a:r>
            <a:endParaRPr lang="bg-B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xamples of carnivorous mammals [1]"/>
          <p:cNvPicPr>
            <a:picLocks noChangeAspect="1" noChangeArrowheads="1"/>
          </p:cNvPicPr>
          <p:nvPr/>
        </p:nvPicPr>
        <p:blipFill>
          <a:blip r:embed="rId2" cstate="print"/>
          <a:srcRect l="20100" r="19806" b="43478"/>
          <a:stretch>
            <a:fillRect/>
          </a:stretch>
        </p:blipFill>
        <p:spPr bwMode="auto">
          <a:xfrm>
            <a:off x="5572132" y="0"/>
            <a:ext cx="3357586" cy="2786082"/>
          </a:xfrm>
          <a:prstGeom prst="rect">
            <a:avLst/>
          </a:prstGeom>
          <a:noFill/>
        </p:spPr>
      </p:pic>
      <p:pic>
        <p:nvPicPr>
          <p:cNvPr id="35842" name="Picture 2" descr="examples of primates [1]"/>
          <p:cNvPicPr>
            <a:picLocks noChangeAspect="1" noChangeArrowheads="1"/>
          </p:cNvPicPr>
          <p:nvPr/>
        </p:nvPicPr>
        <p:blipFill>
          <a:blip r:embed="rId3" cstate="print"/>
          <a:srcRect l="57157" t="23438" r="5554"/>
          <a:stretch>
            <a:fillRect/>
          </a:stretch>
        </p:blipFill>
        <p:spPr bwMode="auto">
          <a:xfrm>
            <a:off x="5500694" y="2857496"/>
            <a:ext cx="3643306" cy="4000504"/>
          </a:xfrm>
          <a:prstGeom prst="rect">
            <a:avLst/>
          </a:prstGeom>
          <a:noFill/>
        </p:spPr>
      </p:pic>
      <p:sp>
        <p:nvSpPr>
          <p:cNvPr id="3" name="Content Placeholder 2"/>
          <p:cNvSpPr>
            <a:spLocks noGrp="1"/>
          </p:cNvSpPr>
          <p:nvPr>
            <p:ph idx="1"/>
          </p:nvPr>
        </p:nvSpPr>
        <p:spPr>
          <a:xfrm>
            <a:off x="214282" y="500018"/>
            <a:ext cx="5715040" cy="6357982"/>
          </a:xfrm>
        </p:spPr>
        <p:txBody>
          <a:bodyPr>
            <a:normAutofit fontScale="47500" lnSpcReduction="20000"/>
          </a:bodyPr>
          <a:lstStyle/>
          <a:p>
            <a:pPr marL="0" lvl="0" indent="0" fontAlgn="base">
              <a:spcBef>
                <a:spcPct val="0"/>
              </a:spcBef>
              <a:spcAft>
                <a:spcPct val="0"/>
              </a:spcAft>
              <a:buNone/>
            </a:pPr>
            <a:r>
              <a:rPr lang="en-US" sz="3800" b="1" dirty="0" smtClean="0">
                <a:latin typeface="Arial" pitchFamily="34" charset="0"/>
                <a:cs typeface="Arial" pitchFamily="34" charset="0"/>
              </a:rPr>
              <a:t>	</a:t>
            </a:r>
            <a:r>
              <a:rPr lang="en-US" sz="5900" b="1" dirty="0" smtClean="0">
                <a:latin typeface="Arial" pitchFamily="34" charset="0"/>
                <a:cs typeface="Arial" pitchFamily="34" charset="0"/>
                <a:hlinkClick r:id="rId4" action="ppaction://hlinkfile"/>
              </a:rPr>
              <a:t>Their constant body </a:t>
            </a:r>
            <a:r>
              <a:rPr lang="en-US" sz="5900" b="1" dirty="0" smtClean="0">
                <a:latin typeface="Arial" pitchFamily="34" charset="0"/>
                <a:cs typeface="Arial" pitchFamily="34" charset="0"/>
              </a:rPr>
              <a:t>temperature – 36-37 ° allows them to be independent of the ambient environment and they are spread from the equator  to the poles.                                                                                          </a:t>
            </a:r>
          </a:p>
          <a:p>
            <a:pPr marL="0" lvl="0" indent="0" fontAlgn="base">
              <a:spcBef>
                <a:spcPct val="0"/>
              </a:spcBef>
              <a:spcAft>
                <a:spcPct val="0"/>
              </a:spcAft>
              <a:buNone/>
            </a:pPr>
            <a:endParaRPr lang="en-US" sz="5900" b="1" dirty="0" smtClean="0">
              <a:latin typeface="Arial" pitchFamily="34" charset="0"/>
              <a:cs typeface="Arial" pitchFamily="34" charset="0"/>
            </a:endParaRPr>
          </a:p>
          <a:p>
            <a:pPr marL="0" lvl="0" indent="0" fontAlgn="base">
              <a:spcBef>
                <a:spcPct val="0"/>
              </a:spcBef>
              <a:spcAft>
                <a:spcPct val="0"/>
              </a:spcAft>
              <a:buNone/>
            </a:pPr>
            <a:r>
              <a:rPr lang="en-US" sz="5900" b="1" dirty="0" smtClean="0">
                <a:solidFill>
                  <a:srgbClr val="FF0000"/>
                </a:solidFill>
                <a:latin typeface="Arial" pitchFamily="34" charset="0"/>
                <a:cs typeface="Arial" pitchFamily="34" charset="0"/>
              </a:rPr>
              <a:t> </a:t>
            </a:r>
            <a:r>
              <a:rPr lang="bg-BG" sz="5900" b="1" dirty="0" smtClean="0">
                <a:solidFill>
                  <a:srgbClr val="FF0000"/>
                </a:solidFill>
                <a:latin typeface="Arial" pitchFamily="34" charset="0"/>
                <a:cs typeface="Arial" pitchFamily="34" charset="0"/>
              </a:rPr>
              <a:t> </a:t>
            </a:r>
            <a:r>
              <a:rPr lang="en-US" sz="5900" b="1" dirty="0" smtClean="0">
                <a:latin typeface="Arial" pitchFamily="34" charset="0"/>
                <a:cs typeface="Arial" pitchFamily="34" charset="0"/>
              </a:rPr>
              <a:t>The</a:t>
            </a:r>
            <a:r>
              <a:rPr lang="en-US" sz="5900" b="1" dirty="0" smtClean="0">
                <a:solidFill>
                  <a:srgbClr val="FF0000"/>
                </a:solidFill>
                <a:latin typeface="Arial" pitchFamily="34" charset="0"/>
                <a:cs typeface="Arial" pitchFamily="34" charset="0"/>
              </a:rPr>
              <a:t>  fur (hair)</a:t>
            </a:r>
            <a:r>
              <a:rPr lang="en-US" sz="5900" b="1" dirty="0" smtClean="0">
                <a:latin typeface="Arial" pitchFamily="34" charset="0"/>
                <a:cs typeface="Arial" pitchFamily="34" charset="0"/>
              </a:rPr>
              <a:t>, that is </a:t>
            </a:r>
            <a:r>
              <a:rPr lang="bg-BG" sz="5900" b="1" dirty="0" smtClean="0">
                <a:latin typeface="Arial" pitchFamily="34" charset="0"/>
                <a:cs typeface="Arial" pitchFamily="34" charset="0"/>
              </a:rPr>
              <a:t>covering the body,</a:t>
            </a:r>
            <a:r>
              <a:rPr lang="en-US" sz="5900" b="1" dirty="0" smtClean="0">
                <a:latin typeface="Arial" pitchFamily="34" charset="0"/>
                <a:cs typeface="Arial" pitchFamily="34" charset="0"/>
              </a:rPr>
              <a:t> allow them</a:t>
            </a:r>
            <a:r>
              <a:rPr lang="bg-BG" sz="5900" b="1" dirty="0" smtClean="0">
                <a:latin typeface="Arial" pitchFamily="34" charset="0"/>
                <a:cs typeface="Arial" pitchFamily="34" charset="0"/>
              </a:rPr>
              <a:t> mainly for maintaining internal body temperature and </a:t>
            </a:r>
            <a:r>
              <a:rPr lang="en-US" sz="5900" b="1" dirty="0" smtClean="0">
                <a:latin typeface="Arial" pitchFamily="34" charset="0"/>
                <a:cs typeface="Arial" pitchFamily="34" charset="0"/>
              </a:rPr>
              <a:t>is </a:t>
            </a:r>
            <a:r>
              <a:rPr lang="bg-BG" sz="5900" b="1" dirty="0" smtClean="0">
                <a:latin typeface="Arial" pitchFamily="34" charset="0"/>
                <a:cs typeface="Arial" pitchFamily="34" charset="0"/>
              </a:rPr>
              <a:t>providing protection from insect </a:t>
            </a:r>
            <a:r>
              <a:rPr lang="en-US" sz="5900" b="1" dirty="0" smtClean="0">
                <a:latin typeface="Arial" pitchFamily="34" charset="0"/>
                <a:cs typeface="Arial" pitchFamily="34" charset="0"/>
              </a:rPr>
              <a:t> </a:t>
            </a:r>
            <a:r>
              <a:rPr lang="bg-BG" sz="5900" b="1" dirty="0" smtClean="0">
                <a:latin typeface="Arial" pitchFamily="34" charset="0"/>
                <a:cs typeface="Arial" pitchFamily="34" charset="0"/>
              </a:rPr>
              <a:t>bites.</a:t>
            </a:r>
            <a:r>
              <a:rPr lang="en-US" sz="5900" b="1" dirty="0" smtClean="0">
                <a:latin typeface="Arial" pitchFamily="34" charset="0"/>
                <a:cs typeface="Arial" pitchFamily="34" charset="0"/>
              </a:rPr>
              <a:t> In temperate climatic zones, mammals change their fur in spring and autumn. Summer fur is sparse and short, while in winter it is thick and long.</a:t>
            </a:r>
            <a:endParaRPr lang="bg-BG" sz="59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543560" cy="796908"/>
          </a:xfrm>
        </p:spPr>
        <p:txBody>
          <a:bodyPr>
            <a:normAutofit/>
          </a:bodyPr>
          <a:lstStyle/>
          <a:p>
            <a:r>
              <a:rPr lang="en-US" sz="3200" dirty="0" smtClean="0">
                <a:latin typeface="Arial" pitchFamily="34" charset="0"/>
                <a:cs typeface="Arial" pitchFamily="34" charset="0"/>
                <a:hlinkClick r:id="rId2" action="ppaction://hlinkfile"/>
              </a:rPr>
              <a:t>Distinguishing features</a:t>
            </a:r>
            <a:endParaRPr lang="bg-BG" sz="3200" dirty="0">
              <a:latin typeface="Arial" pitchFamily="34" charset="0"/>
              <a:cs typeface="Arial" pitchFamily="34" charset="0"/>
            </a:endParaRPr>
          </a:p>
        </p:txBody>
      </p:sp>
      <p:sp>
        <p:nvSpPr>
          <p:cNvPr id="3" name="Content Placeholder 2"/>
          <p:cNvSpPr>
            <a:spLocks noGrp="1"/>
          </p:cNvSpPr>
          <p:nvPr>
            <p:ph idx="1"/>
          </p:nvPr>
        </p:nvSpPr>
        <p:spPr>
          <a:xfrm>
            <a:off x="0" y="1214422"/>
            <a:ext cx="6000760" cy="5286412"/>
          </a:xfrm>
        </p:spPr>
        <p:txBody>
          <a:bodyPr>
            <a:normAutofit/>
          </a:bodyPr>
          <a:lstStyle/>
          <a:p>
            <a:r>
              <a:rPr lang="en-US" sz="3600" b="1" dirty="0" smtClean="0">
                <a:latin typeface="Arial" pitchFamily="34" charset="0"/>
                <a:cs typeface="Arial" pitchFamily="34" charset="0"/>
              </a:rPr>
              <a:t>The body of mammals is covered with </a:t>
            </a:r>
            <a:r>
              <a:rPr lang="en-US" sz="3600" b="1" dirty="0" smtClean="0">
                <a:solidFill>
                  <a:srgbClr val="FF0000"/>
                </a:solidFill>
                <a:latin typeface="Arial" pitchFamily="34" charset="0"/>
                <a:cs typeface="Arial" pitchFamily="34" charset="0"/>
              </a:rPr>
              <a:t>fur (hair).</a:t>
            </a:r>
          </a:p>
          <a:p>
            <a:r>
              <a:rPr lang="en-US" sz="3600" b="1" dirty="0" smtClean="0">
                <a:latin typeface="Arial" pitchFamily="34" charset="0"/>
                <a:cs typeface="Arial" pitchFamily="34" charset="0"/>
              </a:rPr>
              <a:t>The skin is rich in </a:t>
            </a:r>
            <a:r>
              <a:rPr lang="en-US" sz="3600" b="1" dirty="0" smtClean="0">
                <a:solidFill>
                  <a:srgbClr val="FF0000"/>
                </a:solidFill>
                <a:latin typeface="Arial" pitchFamily="34" charset="0"/>
                <a:cs typeface="Arial" pitchFamily="34" charset="0"/>
              </a:rPr>
              <a:t>glands: sebaceous, sweat, smell and mammary</a:t>
            </a:r>
            <a:r>
              <a:rPr lang="en-US" sz="3600" b="1" dirty="0" smtClean="0">
                <a:latin typeface="Arial" pitchFamily="34" charset="0"/>
                <a:cs typeface="Arial" pitchFamily="34" charset="0"/>
              </a:rPr>
              <a:t>. They have mammary glands that produce milk to feed </a:t>
            </a:r>
          </a:p>
          <a:p>
            <a:pPr>
              <a:buNone/>
            </a:pPr>
            <a:r>
              <a:rPr lang="en-US" sz="3600" b="1" dirty="0" smtClean="0">
                <a:latin typeface="Arial" pitchFamily="34" charset="0"/>
                <a:cs typeface="Arial" pitchFamily="34" charset="0"/>
              </a:rPr>
              <a:t>   their babies</a:t>
            </a:r>
            <a:r>
              <a:rPr lang="en-US" b="1" dirty="0" smtClean="0">
                <a:latin typeface="Arial" pitchFamily="34" charset="0"/>
                <a:cs typeface="Arial" pitchFamily="34" charset="0"/>
              </a:rPr>
              <a:t>.</a:t>
            </a:r>
          </a:p>
        </p:txBody>
      </p:sp>
      <p:pic>
        <p:nvPicPr>
          <p:cNvPr id="4" name="Picture 6" descr="examples of carnivorous mammals [4]"/>
          <p:cNvPicPr>
            <a:picLocks noChangeAspect="1" noChangeArrowheads="1"/>
          </p:cNvPicPr>
          <p:nvPr/>
        </p:nvPicPr>
        <p:blipFill>
          <a:blip r:embed="rId3" cstate="print"/>
          <a:srcRect l="35419" t="14623" r="34474" b="25781"/>
          <a:stretch>
            <a:fillRect/>
          </a:stretch>
        </p:blipFill>
        <p:spPr bwMode="auto">
          <a:xfrm>
            <a:off x="6429388" y="0"/>
            <a:ext cx="2286016" cy="2428892"/>
          </a:xfrm>
          <a:prstGeom prst="rect">
            <a:avLst/>
          </a:prstGeom>
          <a:noFill/>
        </p:spPr>
      </p:pic>
      <p:pic>
        <p:nvPicPr>
          <p:cNvPr id="5" name="Picture 2" descr="examples of ungulate mammals [4]"/>
          <p:cNvPicPr>
            <a:picLocks noChangeAspect="1" noChangeArrowheads="1"/>
          </p:cNvPicPr>
          <p:nvPr/>
        </p:nvPicPr>
        <p:blipFill>
          <a:blip r:embed="rId4" cstate="print"/>
          <a:srcRect l="61363" t="17233" b="51172"/>
          <a:stretch>
            <a:fillRect/>
          </a:stretch>
        </p:blipFill>
        <p:spPr bwMode="auto">
          <a:xfrm>
            <a:off x="4929190" y="5286364"/>
            <a:ext cx="2238386" cy="1571636"/>
          </a:xfrm>
          <a:prstGeom prst="rect">
            <a:avLst/>
          </a:prstGeom>
          <a:noFill/>
        </p:spPr>
      </p:pic>
      <p:pic>
        <p:nvPicPr>
          <p:cNvPr id="6" name="Picture 3" descr="examples of marine mammals [1]"/>
          <p:cNvPicPr>
            <a:picLocks noChangeAspect="1" noChangeArrowheads="1"/>
          </p:cNvPicPr>
          <p:nvPr/>
        </p:nvPicPr>
        <p:blipFill>
          <a:blip r:embed="rId5" cstate="print"/>
          <a:srcRect l="8630" t="46207" r="54384"/>
          <a:stretch>
            <a:fillRect/>
          </a:stretch>
        </p:blipFill>
        <p:spPr bwMode="auto">
          <a:xfrm>
            <a:off x="6786578" y="4714884"/>
            <a:ext cx="2357422" cy="1857388"/>
          </a:xfrm>
          <a:prstGeom prst="rect">
            <a:avLst/>
          </a:prstGeom>
          <a:noFill/>
        </p:spPr>
      </p:pic>
      <p:pic>
        <p:nvPicPr>
          <p:cNvPr id="7" name="Picture 3" descr="examples of carnivorous mammals [3]"/>
          <p:cNvPicPr>
            <a:picLocks noChangeAspect="1" noChangeArrowheads="1"/>
          </p:cNvPicPr>
          <p:nvPr/>
        </p:nvPicPr>
        <p:blipFill>
          <a:blip r:embed="rId6" cstate="print"/>
          <a:srcRect l="40193" t="31250" r="35869" b="8203"/>
          <a:stretch>
            <a:fillRect/>
          </a:stretch>
        </p:blipFill>
        <p:spPr bwMode="auto">
          <a:xfrm>
            <a:off x="7500958" y="2500306"/>
            <a:ext cx="1357322" cy="2428868"/>
          </a:xfrm>
          <a:prstGeom prst="rect">
            <a:avLst/>
          </a:prstGeom>
          <a:noFill/>
        </p:spPr>
      </p:pic>
      <p:cxnSp>
        <p:nvCxnSpPr>
          <p:cNvPr id="8" name="Straight Arrow Connector 7"/>
          <p:cNvCxnSpPr/>
          <p:nvPr/>
        </p:nvCxnSpPr>
        <p:spPr>
          <a:xfrm>
            <a:off x="2500298" y="4500570"/>
            <a:ext cx="3643338" cy="18573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000496" y="3500438"/>
            <a:ext cx="2928958" cy="178595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857488" y="3500438"/>
            <a:ext cx="4714908" cy="14287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259632" y="1268760"/>
            <a:ext cx="6820810" cy="244827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tutorvista.com/content/heredity-and-evolution/mammals-pentdactyl-limb.jpeg"/>
          <p:cNvPicPr>
            <a:picLocks noChangeAspect="1" noChangeArrowheads="1"/>
          </p:cNvPicPr>
          <p:nvPr/>
        </p:nvPicPr>
        <p:blipFill>
          <a:blip r:embed="rId2" cstate="print">
            <a:lum contrast="20000"/>
          </a:blip>
          <a:srcRect/>
          <a:stretch>
            <a:fillRect/>
          </a:stretch>
        </p:blipFill>
        <p:spPr bwMode="auto">
          <a:xfrm>
            <a:off x="3779912" y="0"/>
            <a:ext cx="5078368" cy="6597352"/>
          </a:xfrm>
          <a:prstGeom prst="rect">
            <a:avLst/>
          </a:prstGeom>
          <a:noFill/>
        </p:spPr>
      </p:pic>
      <p:sp>
        <p:nvSpPr>
          <p:cNvPr id="3" name="Content Placeholder 2"/>
          <p:cNvSpPr>
            <a:spLocks noGrp="1"/>
          </p:cNvSpPr>
          <p:nvPr>
            <p:ph idx="1"/>
          </p:nvPr>
        </p:nvSpPr>
        <p:spPr>
          <a:xfrm>
            <a:off x="251520" y="214290"/>
            <a:ext cx="3757610" cy="6643710"/>
          </a:xfrm>
        </p:spPr>
        <p:txBody>
          <a:bodyPr>
            <a:normAutofit/>
          </a:bodyPr>
          <a:lstStyle/>
          <a:p>
            <a:pPr marL="0" indent="0">
              <a:spcBef>
                <a:spcPts val="0"/>
              </a:spcBef>
            </a:pPr>
            <a:r>
              <a:rPr lang="en-US" b="1" dirty="0" smtClean="0">
                <a:latin typeface="Arial" pitchFamily="34" charset="0"/>
                <a:cs typeface="Arial" pitchFamily="34" charset="0"/>
              </a:rPr>
              <a:t>Different limbs are characteristic, related to the way of locomotion. In running, flying, swimming mammals the limbs have different sizes and shapes.</a:t>
            </a:r>
            <a:endParaRPr lang="bg-BG" b="1" dirty="0">
              <a:latin typeface="Arial" pitchFamily="34" charset="0"/>
              <a:cs typeface="Arial" pitchFamily="34" charset="0"/>
            </a:endParaRPr>
          </a:p>
        </p:txBody>
      </p:sp>
      <p:sp>
        <p:nvSpPr>
          <p:cNvPr id="4" name="Rectangle 3"/>
          <p:cNvSpPr/>
          <p:nvPr/>
        </p:nvSpPr>
        <p:spPr>
          <a:xfrm>
            <a:off x="4429124" y="2857496"/>
            <a:ext cx="800219" cy="369332"/>
          </a:xfrm>
          <a:prstGeom prst="rect">
            <a:avLst/>
          </a:prstGeom>
        </p:spPr>
        <p:txBody>
          <a:bodyPr wrap="none">
            <a:spAutoFit/>
          </a:bodyPr>
          <a:lstStyle/>
          <a:p>
            <a:r>
              <a:rPr lang="en-US" b="1" dirty="0" smtClean="0">
                <a:latin typeface="Arial" pitchFamily="34" charset="0"/>
                <a:cs typeface="Arial" pitchFamily="34" charset="0"/>
              </a:rPr>
              <a:t>SEAL</a:t>
            </a:r>
            <a:endParaRPr lang="bg-BG"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642918"/>
            <a:ext cx="4543428" cy="5786478"/>
          </a:xfrm>
        </p:spPr>
        <p:txBody>
          <a:bodyPr>
            <a:noAutofit/>
          </a:bodyPr>
          <a:lstStyle/>
          <a:p>
            <a:r>
              <a:rPr lang="en-US" sz="3600" b="1" dirty="0" smtClean="0">
                <a:latin typeface="Arial" pitchFamily="34" charset="0"/>
                <a:cs typeface="Arial" pitchFamily="34" charset="0"/>
              </a:rPr>
              <a:t>They have </a:t>
            </a:r>
            <a:r>
              <a:rPr lang="en-US" sz="3600" b="1" dirty="0" smtClean="0">
                <a:solidFill>
                  <a:srgbClr val="FF0000"/>
                </a:solidFill>
                <a:latin typeface="Arial" pitchFamily="34" charset="0"/>
                <a:cs typeface="Arial" pitchFamily="34" charset="0"/>
                <a:hlinkClick r:id="rId2" action="ppaction://hlinkfile"/>
              </a:rPr>
              <a:t>different teeth </a:t>
            </a:r>
            <a:r>
              <a:rPr lang="en-US" sz="3600" b="1" dirty="0" smtClean="0">
                <a:latin typeface="Arial" pitchFamily="34" charset="0"/>
                <a:cs typeface="Arial" pitchFamily="34" charset="0"/>
              </a:rPr>
              <a:t>– </a:t>
            </a:r>
          </a:p>
          <a:p>
            <a:pPr>
              <a:buNone/>
            </a:pPr>
            <a:r>
              <a:rPr lang="en-US" sz="3600" b="1" dirty="0" smtClean="0">
                <a:latin typeface="Arial" pitchFamily="34" charset="0"/>
                <a:cs typeface="Arial" pitchFamily="34" charset="0"/>
              </a:rPr>
              <a:t>    for cutting (incisors), tearing (canines) and grinding (molars). Mammals feed with various types of food</a:t>
            </a:r>
            <a:r>
              <a:rPr lang="en-US" sz="3600" dirty="0" smtClean="0">
                <a:latin typeface="Arial" pitchFamily="34" charset="0"/>
                <a:cs typeface="Arial" pitchFamily="34" charset="0"/>
              </a:rPr>
              <a:t>.</a:t>
            </a:r>
          </a:p>
        </p:txBody>
      </p:sp>
      <p:pic>
        <p:nvPicPr>
          <p:cNvPr id="10" name="Picture 2" descr="http://www1.znam.bg/resources/1/2835943093.jpg">
            <a:hlinkClick r:id="rId3"/>
          </p:cNvPr>
          <p:cNvPicPr>
            <a:picLocks noChangeAspect="1" noChangeArrowheads="1"/>
          </p:cNvPicPr>
          <p:nvPr/>
        </p:nvPicPr>
        <p:blipFill>
          <a:blip r:embed="rId4" cstate="print"/>
          <a:srcRect/>
          <a:stretch>
            <a:fillRect/>
          </a:stretch>
        </p:blipFill>
        <p:spPr bwMode="auto">
          <a:xfrm>
            <a:off x="4857752" y="214290"/>
            <a:ext cx="4286248" cy="6643710"/>
          </a:xfrm>
          <a:prstGeom prst="rect">
            <a:avLst/>
          </a:prstGeom>
          <a:noFill/>
        </p:spPr>
      </p:pic>
      <p:cxnSp>
        <p:nvCxnSpPr>
          <p:cNvPr id="11" name="Straight Arrow Connector 10"/>
          <p:cNvCxnSpPr/>
          <p:nvPr/>
        </p:nvCxnSpPr>
        <p:spPr>
          <a:xfrm>
            <a:off x="4500562" y="4071942"/>
            <a:ext cx="2786082" cy="50006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5" name="Straight Arrow Connector 14"/>
          <p:cNvCxnSpPr/>
          <p:nvPr/>
        </p:nvCxnSpPr>
        <p:spPr>
          <a:xfrm>
            <a:off x="2857488" y="3429000"/>
            <a:ext cx="4572032" cy="92869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p:nvPr/>
        </p:nvCxnSpPr>
        <p:spPr>
          <a:xfrm>
            <a:off x="3500430" y="2214554"/>
            <a:ext cx="3929090" cy="114300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structure</a:t>
            </a:r>
            <a:endParaRPr lang="bg-BG" dirty="0"/>
          </a:p>
        </p:txBody>
      </p:sp>
      <p:sp>
        <p:nvSpPr>
          <p:cNvPr id="3" name="Content Placeholder 2"/>
          <p:cNvSpPr>
            <a:spLocks noGrp="1"/>
          </p:cNvSpPr>
          <p:nvPr>
            <p:ph idx="1"/>
          </p:nvPr>
        </p:nvSpPr>
        <p:spPr>
          <a:xfrm>
            <a:off x="428596" y="1285861"/>
            <a:ext cx="4714908" cy="3071834"/>
          </a:xfrm>
        </p:spPr>
        <p:txBody>
          <a:bodyPr>
            <a:noAutofit/>
          </a:bodyPr>
          <a:lstStyle/>
          <a:p>
            <a:r>
              <a:rPr lang="en-US" sz="3600" b="1" dirty="0" smtClean="0">
                <a:latin typeface="Arial" pitchFamily="34" charset="0"/>
                <a:cs typeface="Arial" pitchFamily="34" charset="0"/>
              </a:rPr>
              <a:t> </a:t>
            </a:r>
            <a:r>
              <a:rPr lang="en-US" sz="3600" b="1" dirty="0" smtClean="0">
                <a:solidFill>
                  <a:srgbClr val="FF0000"/>
                </a:solidFill>
                <a:latin typeface="Arial" pitchFamily="34" charset="0"/>
                <a:cs typeface="Arial" pitchFamily="34" charset="0"/>
              </a:rPr>
              <a:t>Pulmonary system</a:t>
            </a:r>
          </a:p>
          <a:p>
            <a:r>
              <a:rPr lang="en-US" sz="3600" b="1" dirty="0" smtClean="0">
                <a:latin typeface="Arial" pitchFamily="34" charset="0"/>
                <a:cs typeface="Arial" pitchFamily="34" charset="0"/>
              </a:rPr>
              <a:t>The lung consist of </a:t>
            </a:r>
            <a:r>
              <a:rPr lang="en-US" sz="3600" b="1" dirty="0" smtClean="0">
                <a:solidFill>
                  <a:srgbClr val="FF0000"/>
                </a:solidFill>
                <a:latin typeface="Arial" pitchFamily="34" charset="0"/>
                <a:cs typeface="Arial" pitchFamily="34" charset="0"/>
              </a:rPr>
              <a:t>pulmonary sacs (alveoli) </a:t>
            </a:r>
            <a:r>
              <a:rPr lang="en-US" sz="3600" b="1" dirty="0" smtClean="0">
                <a:latin typeface="Arial" pitchFamily="34" charset="0"/>
                <a:cs typeface="Arial" pitchFamily="34" charset="0"/>
              </a:rPr>
              <a:t>that  increase the total surface area of gas exchange.</a:t>
            </a:r>
          </a:p>
        </p:txBody>
      </p:sp>
      <p:pic>
        <p:nvPicPr>
          <p:cNvPr id="5124" name="Picture 4" descr="http://t2.gstatic.com/images?q=tbn:ANd9GcQfspPyImyv4fJCI4qa5jivjmVZr8N-61cKJOnMwblYPlq4P9tA"/>
          <p:cNvPicPr>
            <a:picLocks noChangeAspect="1" noChangeArrowheads="1"/>
          </p:cNvPicPr>
          <p:nvPr/>
        </p:nvPicPr>
        <p:blipFill>
          <a:blip r:embed="rId2" cstate="print"/>
          <a:srcRect/>
          <a:stretch>
            <a:fillRect/>
          </a:stretch>
        </p:blipFill>
        <p:spPr bwMode="auto">
          <a:xfrm>
            <a:off x="5072066" y="1285860"/>
            <a:ext cx="3643306" cy="40719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500042"/>
            <a:ext cx="3471858" cy="4525963"/>
          </a:xfrm>
        </p:spPr>
        <p:txBody>
          <a:bodyPr>
            <a:normAutofit/>
          </a:bodyPr>
          <a:lstStyle/>
          <a:p>
            <a:r>
              <a:rPr lang="en-US" b="1" dirty="0" smtClean="0">
                <a:latin typeface="Arial" pitchFamily="34" charset="0"/>
                <a:cs typeface="Arial" pitchFamily="34" charset="0"/>
              </a:rPr>
              <a:t>The heart consists of four chambers. Mammals are two types of circulation –pulmonary and systemic.</a:t>
            </a:r>
            <a:endParaRPr lang="bg-BG" b="1" dirty="0" smtClean="0">
              <a:latin typeface="Arial" pitchFamily="34" charset="0"/>
              <a:cs typeface="Arial" pitchFamily="34" charset="0"/>
            </a:endParaRPr>
          </a:p>
          <a:p>
            <a:endParaRPr lang="bg-BG" dirty="0"/>
          </a:p>
        </p:txBody>
      </p:sp>
      <p:pic>
        <p:nvPicPr>
          <p:cNvPr id="4" name="Picture 12" descr="http://www.whitetailfanatic.com/images/resource_center/anatomy4.gif"/>
          <p:cNvPicPr>
            <a:picLocks noChangeAspect="1" noChangeArrowheads="1"/>
          </p:cNvPicPr>
          <p:nvPr/>
        </p:nvPicPr>
        <p:blipFill>
          <a:blip r:embed="rId2" cstate="print"/>
          <a:srcRect/>
          <a:stretch>
            <a:fillRect/>
          </a:stretch>
        </p:blipFill>
        <p:spPr bwMode="auto">
          <a:xfrm>
            <a:off x="4071934" y="642918"/>
            <a:ext cx="5072066" cy="5500726"/>
          </a:xfrm>
          <a:prstGeom prst="rect">
            <a:avLst/>
          </a:prstGeom>
          <a:noFill/>
        </p:spPr>
      </p:pic>
      <p:sp>
        <p:nvSpPr>
          <p:cNvPr id="5" name="Content Placeholder 2"/>
          <p:cNvSpPr txBox="1">
            <a:spLocks/>
          </p:cNvSpPr>
          <p:nvPr/>
        </p:nvSpPr>
        <p:spPr>
          <a:xfrm>
            <a:off x="428596" y="4714884"/>
            <a:ext cx="8715404" cy="182882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There is a muscular septum between the chest and abdominal cavity – </a:t>
            </a:r>
            <a:r>
              <a:rPr kumimoji="0" lang="en-US" sz="3200" b="1" i="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rPr>
              <a:t>diaphragm </a:t>
            </a:r>
            <a:r>
              <a:rPr kumimoji="0" lang="en-US" sz="32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which takes part in the breathing process.</a:t>
            </a:r>
            <a:endParaRPr kumimoji="0" lang="bg-BG" sz="3200" b="1" i="0" u="none" strike="noStrike" kern="1200" cap="none" spc="0" normalizeH="0" baseline="0" noProof="0" dirty="0">
              <a:ln>
                <a:noFill/>
              </a:ln>
              <a:solidFill>
                <a:schemeClr val="tx1"/>
              </a:solidFill>
              <a:effectLst/>
              <a:uLnTx/>
              <a:uFillTx/>
              <a:latin typeface="+mn-lt"/>
              <a:ea typeface="+mn-ea"/>
              <a:cs typeface="+mn-cs"/>
            </a:endParaRPr>
          </a:p>
        </p:txBody>
      </p:sp>
      <p:cxnSp>
        <p:nvCxnSpPr>
          <p:cNvPr id="6" name="Straight Arrow Connector 5"/>
          <p:cNvCxnSpPr/>
          <p:nvPr/>
        </p:nvCxnSpPr>
        <p:spPr>
          <a:xfrm rot="16200000" flipV="1">
            <a:off x="5036347" y="4321975"/>
            <a:ext cx="2143140" cy="7143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4471990" cy="6072230"/>
          </a:xfrm>
        </p:spPr>
        <p:txBody>
          <a:bodyPr>
            <a:normAutofit fontScale="92500" lnSpcReduction="10000"/>
          </a:bodyPr>
          <a:lstStyle/>
          <a:p>
            <a:r>
              <a:rPr lang="en-US" b="1" dirty="0" smtClean="0">
                <a:latin typeface="Arial" pitchFamily="34" charset="0"/>
                <a:cs typeface="Arial" pitchFamily="34" charset="0"/>
              </a:rPr>
              <a:t>The telencephalon is the largest part of the brain and covers the other parts. The </a:t>
            </a:r>
            <a:r>
              <a:rPr lang="en-US" b="1" dirty="0" smtClean="0">
                <a:solidFill>
                  <a:srgbClr val="FF0000"/>
                </a:solidFill>
                <a:latin typeface="Arial" pitchFamily="34" charset="0"/>
                <a:cs typeface="Arial" pitchFamily="34" charset="0"/>
              </a:rPr>
              <a:t>cerebral cortex  </a:t>
            </a:r>
            <a:r>
              <a:rPr lang="en-US" b="1" dirty="0" smtClean="0">
                <a:latin typeface="Arial" pitchFamily="34" charset="0"/>
                <a:cs typeface="Arial" pitchFamily="34" charset="0"/>
              </a:rPr>
              <a:t>is folded and well developed.</a:t>
            </a:r>
          </a:p>
          <a:p>
            <a:r>
              <a:rPr lang="en-US" b="1" dirty="0" smtClean="0">
                <a:latin typeface="Arial" pitchFamily="34" charset="0"/>
                <a:cs typeface="Arial" pitchFamily="34" charset="0"/>
                <a:hlinkClick r:id="rId2" action="ppaction://hlinkfile"/>
              </a:rPr>
              <a:t>The sensory organs </a:t>
            </a:r>
            <a:r>
              <a:rPr lang="en-US" b="1" dirty="0" smtClean="0">
                <a:latin typeface="Arial" pitchFamily="34" charset="0"/>
                <a:cs typeface="Arial" pitchFamily="34" charset="0"/>
              </a:rPr>
              <a:t>are also well developed. The eyes are protected by upper and lower </a:t>
            </a:r>
            <a:r>
              <a:rPr lang="en-US" b="1" dirty="0" smtClean="0">
                <a:solidFill>
                  <a:srgbClr val="FF0000"/>
                </a:solidFill>
                <a:latin typeface="Arial" pitchFamily="34" charset="0"/>
                <a:cs typeface="Arial" pitchFamily="34" charset="0"/>
              </a:rPr>
              <a:t>eyelids</a:t>
            </a:r>
            <a:r>
              <a:rPr lang="en-US" dirty="0" smtClean="0"/>
              <a:t>. </a:t>
            </a:r>
          </a:p>
        </p:txBody>
      </p:sp>
      <p:sp>
        <p:nvSpPr>
          <p:cNvPr id="5" name="Rectangle 4"/>
          <p:cNvSpPr/>
          <p:nvPr/>
        </p:nvSpPr>
        <p:spPr>
          <a:xfrm>
            <a:off x="5407080" y="571480"/>
            <a:ext cx="3736920" cy="1569660"/>
          </a:xfrm>
          <a:prstGeom prst="rect">
            <a:avLst/>
          </a:prstGeom>
        </p:spPr>
        <p:txBody>
          <a:bodyPr wrap="none">
            <a:spAutoFit/>
          </a:bodyPr>
          <a:lstStyle/>
          <a:p>
            <a:r>
              <a:rPr lang="en-US" sz="3200" b="1" dirty="0" smtClean="0">
                <a:latin typeface="Arial" pitchFamily="34" charset="0"/>
                <a:cs typeface="Arial" pitchFamily="34" charset="0"/>
              </a:rPr>
              <a:t>Mammals are the</a:t>
            </a:r>
          </a:p>
          <a:p>
            <a:r>
              <a:rPr lang="en-US" sz="3200" b="1" dirty="0" smtClean="0">
                <a:latin typeface="Arial" pitchFamily="34" charset="0"/>
                <a:cs typeface="Arial" pitchFamily="34" charset="0"/>
              </a:rPr>
              <a:t> outer ear and ear </a:t>
            </a:r>
          </a:p>
          <a:p>
            <a:r>
              <a:rPr lang="en-US" sz="3200" b="1" dirty="0" smtClean="0">
                <a:solidFill>
                  <a:srgbClr val="FF0000"/>
                </a:solidFill>
                <a:latin typeface="Arial" pitchFamily="34" charset="0"/>
                <a:cs typeface="Arial" pitchFamily="34" charset="0"/>
              </a:rPr>
              <a:t>pinna</a:t>
            </a:r>
            <a:r>
              <a:rPr lang="en-US" dirty="0" smtClean="0">
                <a:solidFill>
                  <a:srgbClr val="FF0000"/>
                </a:solidFill>
              </a:rPr>
              <a:t>.</a:t>
            </a:r>
            <a:endParaRPr lang="bg-BG" dirty="0">
              <a:solidFill>
                <a:srgbClr val="FF0000"/>
              </a:solidFill>
            </a:endParaRPr>
          </a:p>
        </p:txBody>
      </p:sp>
      <p:pic>
        <p:nvPicPr>
          <p:cNvPr id="6" name="Picture 4" descr="cat’s head"/>
          <p:cNvPicPr>
            <a:picLocks noChangeAspect="1" noChangeArrowheads="1"/>
          </p:cNvPicPr>
          <p:nvPr/>
        </p:nvPicPr>
        <p:blipFill>
          <a:blip r:embed="rId3" cstate="print"/>
          <a:srcRect l="20455" r="26363"/>
          <a:stretch>
            <a:fillRect/>
          </a:stretch>
        </p:blipFill>
        <p:spPr bwMode="auto">
          <a:xfrm>
            <a:off x="5072066" y="2071678"/>
            <a:ext cx="3286148" cy="4071966"/>
          </a:xfrm>
          <a:prstGeom prst="rect">
            <a:avLst/>
          </a:prstGeom>
          <a:noFill/>
        </p:spPr>
      </p:pic>
      <p:cxnSp>
        <p:nvCxnSpPr>
          <p:cNvPr id="7" name="Straight Arrow Connector 6"/>
          <p:cNvCxnSpPr/>
          <p:nvPr/>
        </p:nvCxnSpPr>
        <p:spPr>
          <a:xfrm flipV="1">
            <a:off x="3929058" y="3857628"/>
            <a:ext cx="2214578" cy="107157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500826" y="2143116"/>
            <a:ext cx="1143008" cy="928694"/>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714844" y="4429132"/>
            <a:ext cx="4429156" cy="2062103"/>
          </a:xfrm>
          <a:prstGeom prst="rect">
            <a:avLst/>
          </a:prstGeom>
        </p:spPr>
        <p:txBody>
          <a:bodyPr wrap="square">
            <a:spAutoFit/>
          </a:bodyPr>
          <a:lstStyle/>
          <a:p>
            <a:pPr lvl="0" eaLnBrk="0" fontAlgn="base" hangingPunct="0">
              <a:spcBef>
                <a:spcPct val="0"/>
              </a:spcBef>
              <a:spcAft>
                <a:spcPct val="0"/>
              </a:spcAft>
            </a:pPr>
            <a:r>
              <a:rPr lang="bg-BG" sz="3200" b="1" dirty="0" smtClean="0">
                <a:solidFill>
                  <a:srgbClr val="FF0000"/>
                </a:solidFill>
                <a:latin typeface="Arial" pitchFamily="34" charset="0"/>
                <a:cs typeface="Arial" pitchFamily="34" charset="0"/>
              </a:rPr>
              <a:t>ear</a:t>
            </a:r>
            <a:r>
              <a:rPr lang="bg-BG" sz="3200" b="1" dirty="0" smtClean="0">
                <a:latin typeface="Arial" pitchFamily="34" charset="0"/>
                <a:cs typeface="Arial" pitchFamily="34" charset="0"/>
              </a:rPr>
              <a:t> </a:t>
            </a:r>
            <a:r>
              <a:rPr lang="bg-BG" sz="3200" dirty="0" smtClean="0">
                <a:latin typeface="Arial" pitchFamily="34" charset="0"/>
                <a:cs typeface="Arial" pitchFamily="34" charset="0"/>
                <a:hlinkClick r:id="rId4"/>
              </a:rPr>
              <a:t>  </a:t>
            </a:r>
            <a:endParaRPr lang="bg-BG" sz="3200" dirty="0" smtClean="0">
              <a:latin typeface="Arial" pitchFamily="34" charset="0"/>
              <a:cs typeface="Arial" pitchFamily="34" charset="0"/>
            </a:endParaRPr>
          </a:p>
          <a:p>
            <a:pPr lvl="0" eaLnBrk="0" fontAlgn="base" hangingPunct="0">
              <a:spcBef>
                <a:spcPct val="0"/>
              </a:spcBef>
              <a:spcAft>
                <a:spcPct val="0"/>
              </a:spcAft>
            </a:pPr>
            <a:r>
              <a:rPr lang="bg-BG" sz="3200" b="1" dirty="0" smtClean="0">
                <a:latin typeface="Arial" pitchFamily="34" charset="0"/>
                <a:cs typeface="Arial" pitchFamily="34" charset="0"/>
              </a:rPr>
              <a:t>cats have a highly developed sense of hearing.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5786478" cy="6286544"/>
          </a:xfrm>
        </p:spPr>
        <p:txBody>
          <a:bodyPr>
            <a:normAutofit/>
          </a:bodyPr>
          <a:lstStyle/>
          <a:p>
            <a:r>
              <a:rPr lang="en-US" b="1" dirty="0" smtClean="0">
                <a:latin typeface="Arial" pitchFamily="34" charset="0"/>
                <a:cs typeface="Arial" pitchFamily="34" charset="0"/>
              </a:rPr>
              <a:t>The reproductive system consists of ovaries (in females) and testes (in males). The mammals have </a:t>
            </a:r>
            <a:r>
              <a:rPr lang="en-US" b="1" dirty="0" smtClean="0">
                <a:latin typeface="Arial" pitchFamily="34" charset="0"/>
                <a:cs typeface="Arial" pitchFamily="34" charset="0"/>
                <a:hlinkClick r:id="rId2" action="ppaction://hlinkfile"/>
              </a:rPr>
              <a:t>mating rituals</a:t>
            </a:r>
            <a:r>
              <a:rPr lang="en-US" b="1" dirty="0" smtClean="0">
                <a:latin typeface="Arial" pitchFamily="34" charset="0"/>
                <a:cs typeface="Arial" pitchFamily="34" charset="0"/>
              </a:rPr>
              <a:t> and they care of babies.</a:t>
            </a:r>
          </a:p>
          <a:p>
            <a:r>
              <a:rPr lang="en-US" b="1" dirty="0" err="1" smtClean="0">
                <a:latin typeface="Arial" pitchFamily="34" charset="0"/>
                <a:cs typeface="Arial" pitchFamily="34" charset="0"/>
              </a:rPr>
              <a:t>Fertilisation</a:t>
            </a:r>
            <a:r>
              <a:rPr lang="en-US" b="1" dirty="0" smtClean="0">
                <a:latin typeface="Arial" pitchFamily="34" charset="0"/>
                <a:cs typeface="Arial" pitchFamily="34" charset="0"/>
              </a:rPr>
              <a:t>  is internal.</a:t>
            </a:r>
          </a:p>
          <a:p>
            <a:r>
              <a:rPr lang="en-US" b="1" dirty="0" smtClean="0">
                <a:latin typeface="Arial" pitchFamily="34" charset="0"/>
                <a:cs typeface="Arial" pitchFamily="34" charset="0"/>
                <a:hlinkClick r:id="rId3" action="ppaction://hlinkfile"/>
              </a:rPr>
              <a:t>Most  mammals are viviparous. </a:t>
            </a:r>
            <a:r>
              <a:rPr lang="en-US" b="1" dirty="0" smtClean="0">
                <a:latin typeface="Arial" pitchFamily="34" charset="0"/>
                <a:cs typeface="Arial" pitchFamily="34" charset="0"/>
              </a:rPr>
              <a:t>They feed their babies with milk rich in proteins, sugars, vitamins, minerals.</a:t>
            </a:r>
            <a:endParaRPr lang="bg-BG" b="1" dirty="0">
              <a:latin typeface="Arial" pitchFamily="34" charset="0"/>
              <a:cs typeface="Arial" pitchFamily="34" charset="0"/>
            </a:endParaRPr>
          </a:p>
        </p:txBody>
      </p:sp>
      <p:pic>
        <p:nvPicPr>
          <p:cNvPr id="4" name="Picture 10" descr="http://t3.gstatic.com/images?q=tbn:ANd9GcSaFscpEw3fEL1epCIx35QFJBjpjEzeTU-oP2tqV2M0VXEgL5bM"/>
          <p:cNvPicPr>
            <a:picLocks noChangeAspect="1" noChangeArrowheads="1"/>
          </p:cNvPicPr>
          <p:nvPr/>
        </p:nvPicPr>
        <p:blipFill>
          <a:blip r:embed="rId4" cstate="print"/>
          <a:srcRect/>
          <a:stretch>
            <a:fillRect/>
          </a:stretch>
        </p:blipFill>
        <p:spPr bwMode="auto">
          <a:xfrm>
            <a:off x="5786446" y="571480"/>
            <a:ext cx="3357554" cy="542928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229600" cy="939784"/>
          </a:xfrm>
        </p:spPr>
        <p:txBody>
          <a:bodyPr/>
          <a:lstStyle/>
          <a:p>
            <a:r>
              <a:rPr lang="en-US" dirty="0" smtClean="0">
                <a:latin typeface="Arial" pitchFamily="34" charset="0"/>
                <a:cs typeface="Arial" pitchFamily="34" charset="0"/>
                <a:hlinkClick r:id="rId2" action="ppaction://hlinkfile"/>
              </a:rPr>
              <a:t>classifications</a:t>
            </a:r>
            <a:endParaRPr lang="bg-BG" dirty="0">
              <a:latin typeface="Arial" pitchFamily="34" charset="0"/>
              <a:cs typeface="Arial" pitchFamily="34" charset="0"/>
            </a:endParaRPr>
          </a:p>
        </p:txBody>
      </p:sp>
      <p:graphicFrame>
        <p:nvGraphicFramePr>
          <p:cNvPr id="4" name="Content Placeholder 3"/>
          <p:cNvGraphicFramePr>
            <a:graphicFrameLocks noGrp="1"/>
          </p:cNvGraphicFramePr>
          <p:nvPr>
            <p:ph idx="1"/>
          </p:nvPr>
        </p:nvGraphicFramePr>
        <p:xfrm>
          <a:off x="0" y="1071546"/>
          <a:ext cx="8786842" cy="5168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4574882" cy="836712"/>
          </a:xfrm>
        </p:spPr>
        <p:txBody>
          <a:bodyPr/>
          <a:lstStyle/>
          <a:p>
            <a:r>
              <a:rPr lang="en-US" b="1" dirty="0" smtClean="0">
                <a:latin typeface="Arial" pitchFamily="34" charset="0"/>
                <a:cs typeface="Arial" pitchFamily="34" charset="0"/>
              </a:rPr>
              <a:t>Monotremes </a:t>
            </a:r>
            <a:endParaRPr lang="bg-BG" b="1" dirty="0">
              <a:latin typeface="Arial" pitchFamily="34" charset="0"/>
              <a:cs typeface="Arial" pitchFamily="34" charset="0"/>
            </a:endParaRPr>
          </a:p>
        </p:txBody>
      </p:sp>
      <p:sp>
        <p:nvSpPr>
          <p:cNvPr id="3" name="Content Placeholder 2"/>
          <p:cNvSpPr>
            <a:spLocks noGrp="1"/>
          </p:cNvSpPr>
          <p:nvPr>
            <p:ph idx="1"/>
          </p:nvPr>
        </p:nvSpPr>
        <p:spPr>
          <a:xfrm>
            <a:off x="0" y="908720"/>
            <a:ext cx="5286380" cy="4525963"/>
          </a:xfrm>
        </p:spPr>
        <p:txBody>
          <a:bodyPr>
            <a:noAutofit/>
          </a:bodyPr>
          <a:lstStyle/>
          <a:p>
            <a:pPr marL="36000" indent="0">
              <a:spcBef>
                <a:spcPts val="0"/>
              </a:spcBef>
            </a:pPr>
            <a:r>
              <a:rPr lang="en-US" sz="2400" b="1" dirty="0" smtClean="0">
                <a:latin typeface="Arial" pitchFamily="34" charset="0"/>
                <a:cs typeface="Arial" pitchFamily="34" charset="0"/>
              </a:rPr>
              <a:t>The most primitive mammals .</a:t>
            </a:r>
          </a:p>
          <a:p>
            <a:pPr marL="36000" indent="0">
              <a:spcBef>
                <a:spcPts val="0"/>
              </a:spcBef>
            </a:pPr>
            <a:r>
              <a:rPr lang="en-US" sz="2400" b="1" dirty="0" smtClean="0">
                <a:latin typeface="Arial" pitchFamily="34" charset="0"/>
                <a:cs typeface="Arial" pitchFamily="34" charset="0"/>
              </a:rPr>
              <a:t>They reproduce with eggs. The eggs are big, rich in nutrients and covered which a hard shell. They hatch in nests or in special skin sacs on the female body.</a:t>
            </a:r>
          </a:p>
          <a:p>
            <a:pPr marL="36000" indent="0">
              <a:spcBef>
                <a:spcPts val="0"/>
              </a:spcBef>
            </a:pPr>
            <a:r>
              <a:rPr lang="en-US" sz="2400" b="1" dirty="0" smtClean="0">
                <a:latin typeface="Arial" pitchFamily="34" charset="0"/>
                <a:cs typeface="Arial" pitchFamily="34" charset="0"/>
              </a:rPr>
              <a:t>They have a cloaca – a joint opening for the digestive, excretory and reproductive systems.</a:t>
            </a:r>
          </a:p>
          <a:p>
            <a:pPr marL="36000" indent="0">
              <a:spcBef>
                <a:spcPts val="0"/>
              </a:spcBef>
            </a:pPr>
            <a:r>
              <a:rPr lang="en-US" sz="2400" b="1" dirty="0" smtClean="0">
                <a:latin typeface="Arial" pitchFamily="34" charset="0"/>
                <a:cs typeface="Arial" pitchFamily="34" charset="0"/>
              </a:rPr>
              <a:t>Adults have horny plates on their jaws.</a:t>
            </a:r>
          </a:p>
          <a:p>
            <a:pPr marL="36000" indent="0">
              <a:spcBef>
                <a:spcPts val="0"/>
              </a:spcBef>
            </a:pPr>
            <a:r>
              <a:rPr lang="en-US" sz="2400" b="1" dirty="0" smtClean="0">
                <a:latin typeface="Arial" pitchFamily="34" charset="0"/>
                <a:cs typeface="Arial" pitchFamily="34" charset="0"/>
              </a:rPr>
              <a:t>Their body temperature is low</a:t>
            </a:r>
          </a:p>
          <a:p>
            <a:pPr marL="36000" indent="0">
              <a:spcBef>
                <a:spcPts val="0"/>
              </a:spcBef>
              <a:buNone/>
            </a:pPr>
            <a:r>
              <a:rPr lang="en-US" sz="2400" b="1" dirty="0" smtClean="0">
                <a:latin typeface="Arial" pitchFamily="34" charset="0"/>
                <a:cs typeface="Arial" pitchFamily="34" charset="0"/>
              </a:rPr>
              <a:t> and varies greatly. </a:t>
            </a:r>
            <a:endParaRPr lang="bg-BG" sz="2400" b="1" dirty="0">
              <a:latin typeface="Arial" pitchFamily="34" charset="0"/>
              <a:cs typeface="Arial" pitchFamily="34" charset="0"/>
            </a:endParaRPr>
          </a:p>
        </p:txBody>
      </p:sp>
      <p:pic>
        <p:nvPicPr>
          <p:cNvPr id="1026" name="Picture 2" descr="File:Long-beakedEchidna.jpg"/>
          <p:cNvPicPr>
            <a:picLocks noChangeAspect="1" noChangeArrowheads="1"/>
          </p:cNvPicPr>
          <p:nvPr/>
        </p:nvPicPr>
        <p:blipFill>
          <a:blip r:embed="rId2" cstate="print"/>
          <a:srcRect/>
          <a:stretch>
            <a:fillRect/>
          </a:stretch>
        </p:blipFill>
        <p:spPr bwMode="auto">
          <a:xfrm>
            <a:off x="4929190" y="428604"/>
            <a:ext cx="4000528" cy="3286148"/>
          </a:xfrm>
          <a:prstGeom prst="rect">
            <a:avLst/>
          </a:prstGeom>
          <a:noFill/>
        </p:spPr>
      </p:pic>
      <p:pic>
        <p:nvPicPr>
          <p:cNvPr id="1028" name="Picture 4" descr="File:Platypus BrokenRiver QLD Australia2.png"/>
          <p:cNvPicPr>
            <a:picLocks noChangeAspect="1" noChangeArrowheads="1"/>
          </p:cNvPicPr>
          <p:nvPr/>
        </p:nvPicPr>
        <p:blipFill>
          <a:blip r:embed="rId3" cstate="print"/>
          <a:srcRect t="12431" r="11764" b="17127"/>
          <a:stretch>
            <a:fillRect/>
          </a:stretch>
        </p:blipFill>
        <p:spPr bwMode="auto">
          <a:xfrm>
            <a:off x="4929190" y="3929066"/>
            <a:ext cx="3929090" cy="292893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cse.cuhk.edu.hk/~phwl/mt/public/archives/old/photos/ll/thumb/t_echidna.jpg"/>
          <p:cNvPicPr>
            <a:picLocks noChangeAspect="1" noChangeArrowheads="1"/>
          </p:cNvPicPr>
          <p:nvPr/>
        </p:nvPicPr>
        <p:blipFill>
          <a:blip r:embed="rId2" cstate="print"/>
          <a:srcRect/>
          <a:stretch>
            <a:fillRect/>
          </a:stretch>
        </p:blipFill>
        <p:spPr bwMode="auto">
          <a:xfrm>
            <a:off x="6143636" y="3214686"/>
            <a:ext cx="3000364" cy="3643314"/>
          </a:xfrm>
          <a:prstGeom prst="rect">
            <a:avLst/>
          </a:prstGeom>
          <a:noFill/>
        </p:spPr>
      </p:pic>
      <p:pic>
        <p:nvPicPr>
          <p:cNvPr id="48132" name="Picture 4" descr="platypus-lg.jpg"/>
          <p:cNvPicPr>
            <a:picLocks noChangeAspect="1" noChangeArrowheads="1"/>
          </p:cNvPicPr>
          <p:nvPr/>
        </p:nvPicPr>
        <p:blipFill>
          <a:blip r:embed="rId3" cstate="print"/>
          <a:srcRect/>
          <a:stretch>
            <a:fillRect/>
          </a:stretch>
        </p:blipFill>
        <p:spPr bwMode="auto">
          <a:xfrm>
            <a:off x="6215074" y="0"/>
            <a:ext cx="2928926" cy="3000372"/>
          </a:xfrm>
          <a:prstGeom prst="rect">
            <a:avLst/>
          </a:prstGeom>
          <a:noFill/>
        </p:spPr>
      </p:pic>
      <p:sp>
        <p:nvSpPr>
          <p:cNvPr id="3" name="Content Placeholder 2"/>
          <p:cNvSpPr>
            <a:spLocks noGrp="1"/>
          </p:cNvSpPr>
          <p:nvPr>
            <p:ph idx="1"/>
          </p:nvPr>
        </p:nvSpPr>
        <p:spPr>
          <a:xfrm>
            <a:off x="0" y="0"/>
            <a:ext cx="6929454" cy="5840435"/>
          </a:xfrm>
        </p:spPr>
        <p:txBody>
          <a:bodyPr>
            <a:noAutofit/>
          </a:bodyPr>
          <a:lstStyle/>
          <a:p>
            <a:pPr marL="72000" indent="0">
              <a:spcBef>
                <a:spcPts val="0"/>
              </a:spcBef>
            </a:pPr>
            <a:r>
              <a:rPr lang="en-US" b="1" dirty="0" smtClean="0">
                <a:latin typeface="Arial" pitchFamily="34" charset="0"/>
                <a:cs typeface="Arial" pitchFamily="34" charset="0"/>
              </a:rPr>
              <a:t>Monotremes are mammals that inhabit  Australia and islands. There are five extant species, which are grouped into two families </a:t>
            </a:r>
            <a:r>
              <a:rPr lang="en-US" b="1" dirty="0" smtClean="0">
                <a:latin typeface="Arial" pitchFamily="34" charset="0"/>
                <a:cs typeface="Arial" pitchFamily="34" charset="0"/>
                <a:hlinkClick r:id="rId4" action="ppaction://hlinkfile"/>
              </a:rPr>
              <a:t>Platypuses</a:t>
            </a:r>
            <a:r>
              <a:rPr lang="en-US" b="1" dirty="0" smtClean="0">
                <a:latin typeface="Arial" pitchFamily="34" charset="0"/>
                <a:cs typeface="Arial" pitchFamily="34" charset="0"/>
              </a:rPr>
              <a:t> and </a:t>
            </a:r>
            <a:r>
              <a:rPr lang="en-US" b="1" dirty="0" smtClean="0">
                <a:latin typeface="Arial" pitchFamily="34" charset="0"/>
                <a:cs typeface="Arial" pitchFamily="34" charset="0"/>
                <a:hlinkClick r:id="rId5" action="ppaction://hlinkfile"/>
              </a:rPr>
              <a:t>Echidnas</a:t>
            </a:r>
            <a:r>
              <a:rPr lang="en-US" b="1" dirty="0" smtClean="0">
                <a:latin typeface="Arial" pitchFamily="34" charset="0"/>
                <a:cs typeface="Arial" pitchFamily="34" charset="0"/>
              </a:rPr>
              <a:t>.</a:t>
            </a:r>
          </a:p>
          <a:p>
            <a:pPr marL="72000" indent="0">
              <a:spcBef>
                <a:spcPts val="0"/>
              </a:spcBef>
            </a:pPr>
            <a:r>
              <a:rPr lang="en-US" b="1" dirty="0" smtClean="0">
                <a:latin typeface="Arial" pitchFamily="34" charset="0"/>
                <a:cs typeface="Arial" pitchFamily="34" charset="0"/>
              </a:rPr>
              <a:t>The platypus lives in holes near sea coast, river or likes.</a:t>
            </a:r>
          </a:p>
          <a:p>
            <a:pPr marL="72000" indent="0">
              <a:spcBef>
                <a:spcPts val="0"/>
              </a:spcBef>
            </a:pPr>
            <a:r>
              <a:rPr lang="en-US" b="1" dirty="0" smtClean="0">
                <a:latin typeface="Arial" pitchFamily="34" charset="0"/>
                <a:cs typeface="Arial" pitchFamily="34" charset="0"/>
              </a:rPr>
              <a:t>The echidna body is covered in sharp spines. It is short and strong claws. It uses them to dig in the ground in order to find food (termites, ants and worms) and to dig its nest.</a:t>
            </a:r>
            <a:endParaRPr lang="bg-BG"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131024" cy="634082"/>
          </a:xfrm>
        </p:spPr>
        <p:txBody>
          <a:bodyPr>
            <a:normAutofit/>
          </a:bodyPr>
          <a:lstStyle/>
          <a:p>
            <a:r>
              <a:rPr lang="en-US" sz="3200" b="1" dirty="0" smtClean="0">
                <a:latin typeface="Arial" pitchFamily="34" charset="0"/>
                <a:cs typeface="Arial" pitchFamily="34" charset="0"/>
              </a:rPr>
              <a:t>Marsupials </a:t>
            </a:r>
            <a:endParaRPr lang="bg-BG" sz="3200" b="1" dirty="0">
              <a:latin typeface="Arial" pitchFamily="34" charset="0"/>
              <a:cs typeface="Arial" pitchFamily="34" charset="0"/>
            </a:endParaRPr>
          </a:p>
        </p:txBody>
      </p:sp>
      <p:sp>
        <p:nvSpPr>
          <p:cNvPr id="3" name="Content Placeholder 2"/>
          <p:cNvSpPr>
            <a:spLocks noGrp="1"/>
          </p:cNvSpPr>
          <p:nvPr>
            <p:ph idx="1"/>
          </p:nvPr>
        </p:nvSpPr>
        <p:spPr>
          <a:xfrm>
            <a:off x="0" y="908720"/>
            <a:ext cx="5508104" cy="5688632"/>
          </a:xfrm>
        </p:spPr>
        <p:txBody>
          <a:bodyPr>
            <a:noAutofit/>
          </a:bodyPr>
          <a:lstStyle/>
          <a:p>
            <a:pPr indent="0">
              <a:spcBef>
                <a:spcPts val="0"/>
              </a:spcBef>
            </a:pPr>
            <a:r>
              <a:rPr lang="en-US" b="1" dirty="0" smtClean="0">
                <a:latin typeface="Arial" pitchFamily="34" charset="0"/>
                <a:cs typeface="Arial" pitchFamily="34" charset="0"/>
              </a:rPr>
              <a:t>These animals are called marsupials because their females have a skin pouch (from Latin marsupium – a pouch) on the ventral part of their body.</a:t>
            </a:r>
          </a:p>
          <a:p>
            <a:pPr indent="0">
              <a:spcBef>
                <a:spcPts val="0"/>
              </a:spcBef>
            </a:pPr>
            <a:r>
              <a:rPr lang="en-US" b="1" dirty="0" smtClean="0">
                <a:latin typeface="Arial" pitchFamily="34" charset="0"/>
                <a:cs typeface="Arial" pitchFamily="34" charset="0"/>
              </a:rPr>
              <a:t>Their body temperature is </a:t>
            </a:r>
            <a:r>
              <a:rPr lang="en-US" b="1" dirty="0" smtClean="0">
                <a:solidFill>
                  <a:srgbClr val="FF0000"/>
                </a:solidFill>
                <a:latin typeface="Arial" pitchFamily="34" charset="0"/>
                <a:cs typeface="Arial" pitchFamily="34" charset="0"/>
              </a:rPr>
              <a:t>higher</a:t>
            </a:r>
            <a:r>
              <a:rPr lang="en-US" b="1" dirty="0" smtClean="0">
                <a:latin typeface="Arial" pitchFamily="34" charset="0"/>
                <a:cs typeface="Arial" pitchFamily="34" charset="0"/>
              </a:rPr>
              <a:t> than of Monotremes </a:t>
            </a:r>
            <a:endParaRPr lang="bg-BG" b="1" dirty="0">
              <a:latin typeface="Arial" pitchFamily="34" charset="0"/>
              <a:cs typeface="Arial" pitchFamily="34" charset="0"/>
            </a:endParaRPr>
          </a:p>
        </p:txBody>
      </p:sp>
      <p:pic>
        <p:nvPicPr>
          <p:cNvPr id="4" name="Picture 22" descr="http://visual.merriam-webster.com/images/animal-kingdom/marsupial-mammals/kangaroo/morphology-kangaroo.jpg">
            <a:hlinkClick r:id="rId2"/>
          </p:cNvPr>
          <p:cNvPicPr>
            <a:picLocks noChangeAspect="1" noChangeArrowheads="1"/>
          </p:cNvPicPr>
          <p:nvPr/>
        </p:nvPicPr>
        <p:blipFill>
          <a:blip r:embed="rId3" cstate="print"/>
          <a:srcRect l="16667" r="5000"/>
          <a:stretch>
            <a:fillRect/>
          </a:stretch>
        </p:blipFill>
        <p:spPr bwMode="auto">
          <a:xfrm>
            <a:off x="5364088" y="0"/>
            <a:ext cx="4283968"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6309320"/>
          </a:xfrm>
        </p:spPr>
        <p:txBody>
          <a:bodyPr>
            <a:normAutofit/>
          </a:bodyPr>
          <a:lstStyle/>
          <a:p>
            <a:pPr marL="0" indent="0">
              <a:spcBef>
                <a:spcPts val="0"/>
              </a:spcBef>
            </a:pPr>
            <a:r>
              <a:rPr lang="en-US" b="1" dirty="0" smtClean="0">
                <a:latin typeface="Arial" pitchFamily="34" charset="0"/>
                <a:cs typeface="Arial" pitchFamily="34" charset="0"/>
              </a:rPr>
              <a:t>The </a:t>
            </a:r>
            <a:r>
              <a:rPr lang="en-US" b="1" dirty="0" smtClean="0">
                <a:solidFill>
                  <a:srgbClr val="FF0000"/>
                </a:solidFill>
                <a:latin typeface="Arial" pitchFamily="34" charset="0"/>
                <a:cs typeface="Arial" pitchFamily="34" charset="0"/>
              </a:rPr>
              <a:t>pregnancy period is short </a:t>
            </a:r>
            <a:r>
              <a:rPr lang="en-US" b="1" dirty="0" smtClean="0">
                <a:latin typeface="Arial" pitchFamily="34" charset="0"/>
                <a:cs typeface="Arial" pitchFamily="34" charset="0"/>
              </a:rPr>
              <a:t>and the newborn is underdeveloped – </a:t>
            </a:r>
            <a:r>
              <a:rPr lang="en-US" b="1" dirty="0" smtClean="0">
                <a:solidFill>
                  <a:srgbClr val="FF0000"/>
                </a:solidFill>
                <a:latin typeface="Arial" pitchFamily="34" charset="0"/>
                <a:cs typeface="Arial" pitchFamily="34" charset="0"/>
              </a:rPr>
              <a:t>blind </a:t>
            </a:r>
            <a:r>
              <a:rPr lang="en-US" b="1" dirty="0" smtClean="0">
                <a:latin typeface="Arial" pitchFamily="34" charset="0"/>
                <a:cs typeface="Arial" pitchFamily="34" charset="0"/>
              </a:rPr>
              <a:t>and </a:t>
            </a:r>
            <a:r>
              <a:rPr lang="en-US" b="1" dirty="0" smtClean="0">
                <a:solidFill>
                  <a:srgbClr val="FF0000"/>
                </a:solidFill>
                <a:latin typeface="Arial" pitchFamily="34" charset="0"/>
                <a:cs typeface="Arial" pitchFamily="34" charset="0"/>
              </a:rPr>
              <a:t>helpless</a:t>
            </a:r>
            <a:r>
              <a:rPr lang="en-US" dirty="0" smtClean="0">
                <a:latin typeface="Arial" pitchFamily="34" charset="0"/>
                <a:cs typeface="Arial" pitchFamily="34" charset="0"/>
              </a:rPr>
              <a:t>.</a:t>
            </a:r>
            <a:r>
              <a:rPr lang="en-US" b="1" dirty="0" smtClean="0">
                <a:latin typeface="Arial" pitchFamily="34" charset="0"/>
                <a:cs typeface="Arial" pitchFamily="34" charset="0"/>
              </a:rPr>
              <a:t> The female usually has a ventral pouch in which the embryo develops after birth.</a:t>
            </a:r>
          </a:p>
          <a:p>
            <a:pPr marL="0" indent="0">
              <a:spcBef>
                <a:spcPts val="0"/>
              </a:spcBef>
            </a:pPr>
            <a:r>
              <a:rPr lang="en-US" b="1" dirty="0" smtClean="0">
                <a:latin typeface="Arial" pitchFamily="34" charset="0"/>
                <a:cs typeface="Arial" pitchFamily="34" charset="0"/>
              </a:rPr>
              <a:t>In the </a:t>
            </a:r>
            <a:r>
              <a:rPr lang="en-US" b="1" dirty="0" smtClean="0">
                <a:solidFill>
                  <a:srgbClr val="FF0000"/>
                </a:solidFill>
                <a:latin typeface="Arial" pitchFamily="34" charset="0"/>
                <a:cs typeface="Arial" pitchFamily="34" charset="0"/>
              </a:rPr>
              <a:t>pouch</a:t>
            </a:r>
            <a:r>
              <a:rPr lang="en-US" b="1" dirty="0" smtClean="0">
                <a:latin typeface="Arial" pitchFamily="34" charset="0"/>
                <a:cs typeface="Arial" pitchFamily="34" charset="0"/>
              </a:rPr>
              <a:t>, the newborn attached itself to the </a:t>
            </a:r>
            <a:r>
              <a:rPr lang="en-US" b="1" dirty="0" smtClean="0">
                <a:solidFill>
                  <a:srgbClr val="FF0000"/>
                </a:solidFill>
                <a:latin typeface="Arial" pitchFamily="34" charset="0"/>
                <a:cs typeface="Arial" pitchFamily="34" charset="0"/>
              </a:rPr>
              <a:t>nipples</a:t>
            </a:r>
            <a:r>
              <a:rPr lang="en-US" b="1" dirty="0" smtClean="0">
                <a:latin typeface="Arial" pitchFamily="34" charset="0"/>
                <a:cs typeface="Arial" pitchFamily="34" charset="0"/>
              </a:rPr>
              <a:t>. </a:t>
            </a:r>
          </a:p>
          <a:p>
            <a:pPr marL="0" indent="0">
              <a:spcBef>
                <a:spcPts val="0"/>
              </a:spcBef>
            </a:pPr>
            <a:r>
              <a:rPr lang="en-US" b="1" dirty="0" smtClean="0">
                <a:latin typeface="Arial" pitchFamily="34" charset="0"/>
                <a:cs typeface="Arial" pitchFamily="34" charset="0"/>
              </a:rPr>
              <a:t>The female injects the milk into newborn’s  mouth by contracting the muscles on the mammary glands. </a:t>
            </a:r>
            <a:endParaRPr lang="bg-B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rsupial mammals">
            <a:hlinkClick r:id="rId2"/>
          </p:cNvPr>
          <p:cNvPicPr>
            <a:picLocks noChangeAspect="1" noChangeArrowheads="1"/>
          </p:cNvPicPr>
          <p:nvPr/>
        </p:nvPicPr>
        <p:blipFill>
          <a:blip r:embed="rId3" cstate="print"/>
          <a:srcRect/>
          <a:stretch>
            <a:fillRect/>
          </a:stretch>
        </p:blipFill>
        <p:spPr bwMode="auto">
          <a:xfrm>
            <a:off x="155575" y="-4445000"/>
            <a:ext cx="628650" cy="628650"/>
          </a:xfrm>
          <a:prstGeom prst="rect">
            <a:avLst/>
          </a:prstGeom>
          <a:noFill/>
        </p:spPr>
      </p:pic>
      <p:sp>
        <p:nvSpPr>
          <p:cNvPr id="16" name="Rectangle 15"/>
          <p:cNvSpPr/>
          <p:nvPr/>
        </p:nvSpPr>
        <p:spPr>
          <a:xfrm>
            <a:off x="500034" y="928670"/>
            <a:ext cx="4214842" cy="6001643"/>
          </a:xfrm>
          <a:prstGeom prst="rect">
            <a:avLst/>
          </a:prstGeom>
        </p:spPr>
        <p:txBody>
          <a:bodyPr wrap="square">
            <a:spAutoFit/>
          </a:bodyPr>
          <a:lstStyle/>
          <a:p>
            <a:pPr lvl="0" fontAlgn="base">
              <a:spcBef>
                <a:spcPct val="0"/>
              </a:spcBef>
              <a:spcAft>
                <a:spcPct val="0"/>
              </a:spcAft>
            </a:pPr>
            <a:r>
              <a:rPr kumimoji="0" lang="bg-BG" sz="3200" b="1" i="0" u="none" strike="noStrike" cap="none" normalizeH="0" baseline="0" dirty="0" smtClean="0">
                <a:ln>
                  <a:noFill/>
                </a:ln>
                <a:solidFill>
                  <a:schemeClr val="tx1"/>
                </a:solidFill>
                <a:effectLst/>
                <a:latin typeface="Arial" charset="0"/>
                <a:cs typeface="Arial" charset="0"/>
                <a:hlinkClick r:id="rId4"/>
              </a:rPr>
              <a:t>examples of marsupials  </a:t>
            </a:r>
            <a:endParaRPr kumimoji="0" lang="en-US" sz="3200" b="1" i="0" u="none" strike="noStrike" cap="none" normalizeH="0" baseline="0" dirty="0" smtClean="0">
              <a:ln>
                <a:noFill/>
              </a:ln>
              <a:solidFill>
                <a:schemeClr val="tx1"/>
              </a:solidFill>
              <a:effectLst/>
              <a:latin typeface="Arial" charset="0"/>
              <a:cs typeface="Arial" charset="0"/>
            </a:endParaRPr>
          </a:p>
          <a:p>
            <a:pPr lvl="0" fontAlgn="base">
              <a:spcBef>
                <a:spcPct val="0"/>
              </a:spcBef>
              <a:spcAft>
                <a:spcPct val="0"/>
              </a:spcAft>
            </a:pPr>
            <a:r>
              <a:rPr lang="en-US" sz="3200" b="1" dirty="0" smtClean="0">
                <a:latin typeface="Arial" charset="0"/>
                <a:cs typeface="Arial" charset="0"/>
              </a:rPr>
              <a:t>Today, marsupials live on the Australian continents, New Zealand , South </a:t>
            </a:r>
            <a:r>
              <a:rPr lang="bg-BG" sz="3200" b="1" dirty="0" smtClean="0">
                <a:latin typeface="Arial" charset="0"/>
                <a:cs typeface="Arial" charset="0"/>
              </a:rPr>
              <a:t>America</a:t>
            </a:r>
            <a:r>
              <a:rPr lang="en-US" sz="3200" b="1" dirty="0" smtClean="0">
                <a:latin typeface="Arial" charset="0"/>
                <a:cs typeface="Arial" charset="0"/>
              </a:rPr>
              <a:t> and North America. </a:t>
            </a:r>
            <a:r>
              <a:rPr kumimoji="0" lang="en-US" sz="3200" b="1" i="0" u="none" strike="noStrike" cap="none" normalizeH="0" baseline="0" dirty="0" smtClean="0">
                <a:ln>
                  <a:noFill/>
                </a:ln>
                <a:solidFill>
                  <a:schemeClr val="tx1"/>
                </a:solidFill>
                <a:effectLst/>
                <a:latin typeface="Arial" charset="0"/>
                <a:cs typeface="Arial" charset="0"/>
              </a:rPr>
              <a:t>There</a:t>
            </a:r>
            <a:r>
              <a:rPr kumimoji="0" lang="en-US" sz="3200" b="1" i="0" u="none" strike="noStrike" cap="none" normalizeH="0" dirty="0" smtClean="0">
                <a:ln>
                  <a:noFill/>
                </a:ln>
                <a:solidFill>
                  <a:schemeClr val="tx1"/>
                </a:solidFill>
                <a:effectLst/>
                <a:latin typeface="Arial" charset="0"/>
                <a:cs typeface="Arial" charset="0"/>
              </a:rPr>
              <a:t> is only one type of opossum.</a:t>
            </a:r>
            <a:r>
              <a:rPr lang="bg-BG" sz="3200" b="1" dirty="0" smtClean="0">
                <a:latin typeface="Arial" charset="0"/>
                <a:cs typeface="Arial" charset="0"/>
              </a:rPr>
              <a:t> </a:t>
            </a:r>
            <a:endParaRPr lang="en-US" sz="3200" b="1" dirty="0" smtClean="0">
              <a:latin typeface="Arial" charset="0"/>
              <a:cs typeface="Arial" charset="0"/>
            </a:endParaRPr>
          </a:p>
          <a:p>
            <a:pPr lvl="0" eaLnBrk="0" fontAlgn="base" hangingPunct="0">
              <a:spcBef>
                <a:spcPct val="0"/>
              </a:spcBef>
              <a:spcAft>
                <a:spcPct val="0"/>
              </a:spcAft>
            </a:pPr>
            <a:r>
              <a:rPr kumimoji="0" lang="bg-BG" sz="3200" b="1" i="0" u="none" strike="noStrike" cap="none" normalizeH="0" baseline="0" dirty="0" smtClean="0">
                <a:ln>
                  <a:noFill/>
                </a:ln>
                <a:solidFill>
                  <a:schemeClr val="tx1"/>
                </a:solidFill>
                <a:effectLst/>
                <a:latin typeface="Arial" charset="0"/>
                <a:cs typeface="Arial" charset="0"/>
              </a:rPr>
              <a:t>  </a:t>
            </a:r>
          </a:p>
        </p:txBody>
      </p:sp>
      <p:pic>
        <p:nvPicPr>
          <p:cNvPr id="6" name="Picture 9" descr="examples of marsupials"/>
          <p:cNvPicPr>
            <a:picLocks noChangeAspect="1" noChangeArrowheads="1"/>
          </p:cNvPicPr>
          <p:nvPr/>
        </p:nvPicPr>
        <p:blipFill>
          <a:blip r:embed="rId5" cstate="print"/>
          <a:srcRect l="7025" r="57851"/>
          <a:stretch>
            <a:fillRect/>
          </a:stretch>
        </p:blipFill>
        <p:spPr bwMode="auto">
          <a:xfrm>
            <a:off x="4857752" y="0"/>
            <a:ext cx="3929058" cy="642939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latin typeface="Arial" charset="0"/>
                <a:cs typeface="Arial" charset="0"/>
              </a:rPr>
              <a:t>M</a:t>
            </a:r>
            <a:r>
              <a:rPr lang="bg-BG" b="1" dirty="0" smtClean="0">
                <a:latin typeface="Arial" charset="0"/>
                <a:cs typeface="Arial" charset="0"/>
              </a:rPr>
              <a:t>arsupials</a:t>
            </a:r>
            <a:r>
              <a:rPr lang="en-US" b="1" dirty="0" smtClean="0">
                <a:latin typeface="Arial" charset="0"/>
                <a:cs typeface="Arial" charset="0"/>
              </a:rPr>
              <a:t> included about 250 extant species. </a:t>
            </a:r>
            <a:r>
              <a:rPr lang="bg-BG" b="1" dirty="0" smtClean="0">
                <a:latin typeface="Arial" charset="0"/>
                <a:cs typeface="Arial" charset="0"/>
              </a:rPr>
              <a:t/>
            </a:r>
            <a:br>
              <a:rPr lang="bg-BG" b="1" dirty="0" smtClean="0">
                <a:latin typeface="Arial" charset="0"/>
                <a:cs typeface="Arial" charset="0"/>
              </a:rPr>
            </a:br>
            <a:endParaRPr lang="bg-BG" dirty="0"/>
          </a:p>
        </p:txBody>
      </p:sp>
      <p:pic>
        <p:nvPicPr>
          <p:cNvPr id="4" name="Picture 9" descr="examples of marsupials"/>
          <p:cNvPicPr>
            <a:picLocks noChangeAspect="1" noChangeArrowheads="1"/>
          </p:cNvPicPr>
          <p:nvPr/>
        </p:nvPicPr>
        <p:blipFill>
          <a:blip r:embed="rId2" cstate="print"/>
          <a:srcRect l="39670" b="3846"/>
          <a:stretch>
            <a:fillRect/>
          </a:stretch>
        </p:blipFill>
        <p:spPr bwMode="auto">
          <a:xfrm>
            <a:off x="500034" y="1071546"/>
            <a:ext cx="8643966" cy="5357850"/>
          </a:xfrm>
          <a:prstGeom prst="rect">
            <a:avLst/>
          </a:prstGeom>
          <a:noFill/>
        </p:spPr>
      </p:pic>
      <p:sp>
        <p:nvSpPr>
          <p:cNvPr id="5" name="Rectangle 4"/>
          <p:cNvSpPr/>
          <p:nvPr/>
        </p:nvSpPr>
        <p:spPr>
          <a:xfrm>
            <a:off x="6572264" y="1428736"/>
            <a:ext cx="1915909" cy="369332"/>
          </a:xfrm>
          <a:prstGeom prst="rect">
            <a:avLst/>
          </a:prstGeom>
        </p:spPr>
        <p:txBody>
          <a:bodyPr wrap="none">
            <a:spAutoFit/>
          </a:bodyPr>
          <a:lstStyle/>
          <a:p>
            <a:r>
              <a:rPr lang="en-US" b="1" dirty="0" smtClean="0">
                <a:latin typeface="Arial" charset="0"/>
                <a:cs typeface="Arial" charset="0"/>
                <a:hlinkClick r:id="rId3" action="ppaction://hlinkfile"/>
              </a:rPr>
              <a:t>tasmanian devil</a:t>
            </a:r>
            <a:endParaRPr lang="bg-BG" dirty="0"/>
          </a:p>
        </p:txBody>
      </p:sp>
      <p:sp>
        <p:nvSpPr>
          <p:cNvPr id="6" name="Rectangle 5"/>
          <p:cNvSpPr/>
          <p:nvPr/>
        </p:nvSpPr>
        <p:spPr>
          <a:xfrm>
            <a:off x="1000100" y="1857364"/>
            <a:ext cx="809837" cy="369332"/>
          </a:xfrm>
          <a:prstGeom prst="rect">
            <a:avLst/>
          </a:prstGeom>
        </p:spPr>
        <p:txBody>
          <a:bodyPr wrap="none">
            <a:spAutoFit/>
          </a:bodyPr>
          <a:lstStyle/>
          <a:p>
            <a:r>
              <a:rPr lang="en-US" b="1" dirty="0" smtClean="0">
                <a:latin typeface="Arial" charset="0"/>
                <a:cs typeface="Arial" charset="0"/>
                <a:hlinkClick r:id="rId4" action="ppaction://hlinkfile"/>
              </a:rPr>
              <a:t>koala</a:t>
            </a:r>
            <a:r>
              <a:rPr lang="en-US" sz="1000" b="1" dirty="0" smtClean="0">
                <a:latin typeface="Arial" charset="0"/>
                <a:cs typeface="Arial" charset="0"/>
                <a:hlinkClick r:id="rId4" action="ppaction://hlinkfile"/>
              </a:rPr>
              <a:t> </a:t>
            </a:r>
            <a:endParaRPr lang="bg-BG" dirty="0"/>
          </a:p>
        </p:txBody>
      </p:sp>
      <p:sp>
        <p:nvSpPr>
          <p:cNvPr id="7" name="Rectangle 6"/>
          <p:cNvSpPr/>
          <p:nvPr/>
        </p:nvSpPr>
        <p:spPr>
          <a:xfrm>
            <a:off x="5220072" y="6093296"/>
            <a:ext cx="1813317" cy="369332"/>
          </a:xfrm>
          <a:prstGeom prst="rect">
            <a:avLst/>
          </a:prstGeom>
        </p:spPr>
        <p:txBody>
          <a:bodyPr wrap="none">
            <a:spAutoFit/>
          </a:bodyPr>
          <a:lstStyle/>
          <a:p>
            <a:r>
              <a:rPr lang="en-US" b="1" dirty="0" smtClean="0">
                <a:latin typeface="Arial" charset="0"/>
                <a:cs typeface="Arial" charset="0"/>
                <a:hlinkClick r:id="rId5" action="ppaction://hlinkfile"/>
              </a:rPr>
              <a:t>Grey kangaroo</a:t>
            </a:r>
            <a:endParaRPr lang="bg-B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US" sz="3600" b="1" dirty="0" smtClean="0">
                <a:latin typeface="Arial" pitchFamily="34" charset="0"/>
                <a:cs typeface="Arial" pitchFamily="34" charset="0"/>
              </a:rPr>
              <a:t>Placental mammals</a:t>
            </a:r>
            <a:endParaRPr lang="bg-BG" sz="3600" b="1"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5328592"/>
          </a:xfrm>
        </p:spPr>
        <p:txBody>
          <a:bodyPr/>
          <a:lstStyle/>
          <a:p>
            <a:r>
              <a:rPr lang="en-US" b="1" dirty="0" smtClean="0">
                <a:latin typeface="Arial" pitchFamily="34" charset="0"/>
                <a:cs typeface="Arial" pitchFamily="34" charset="0"/>
              </a:rPr>
              <a:t>Placental mammals are the most numerous group of extant mammals. They inhabit the whole planet except for Antarctica. They have different habitats and developed various life forms – on land, under the ground, in water, on trees and in the air.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200" b="1" dirty="0" smtClean="0">
                <a:latin typeface="Arial" pitchFamily="34" charset="0"/>
                <a:cs typeface="Arial" pitchFamily="34" charset="0"/>
              </a:rPr>
              <a:t>Distinguishing feature of placental mammals</a:t>
            </a:r>
            <a:endParaRPr lang="bg-BG" sz="3200" b="1" dirty="0">
              <a:latin typeface="Arial" pitchFamily="34" charset="0"/>
              <a:cs typeface="Arial" pitchFamily="34" charset="0"/>
            </a:endParaRPr>
          </a:p>
        </p:txBody>
      </p:sp>
      <p:sp>
        <p:nvSpPr>
          <p:cNvPr id="3" name="Content Placeholder 2"/>
          <p:cNvSpPr>
            <a:spLocks noGrp="1"/>
          </p:cNvSpPr>
          <p:nvPr>
            <p:ph idx="1"/>
          </p:nvPr>
        </p:nvSpPr>
        <p:spPr>
          <a:xfrm>
            <a:off x="457200" y="1268760"/>
            <a:ext cx="8229600" cy="5256584"/>
          </a:xfrm>
        </p:spPr>
        <p:txBody>
          <a:bodyPr>
            <a:normAutofit fontScale="92500" lnSpcReduction="20000"/>
          </a:bodyPr>
          <a:lstStyle/>
          <a:p>
            <a:pPr marL="0" indent="0">
              <a:lnSpc>
                <a:spcPct val="110000"/>
              </a:lnSpc>
              <a:spcBef>
                <a:spcPts val="0"/>
              </a:spcBef>
            </a:pPr>
            <a:r>
              <a:rPr lang="en-US" sz="3300" b="1" dirty="0" smtClean="0">
                <a:latin typeface="Arial" pitchFamily="34" charset="0"/>
                <a:cs typeface="Arial" pitchFamily="34" charset="0"/>
              </a:rPr>
              <a:t>The </a:t>
            </a:r>
            <a:r>
              <a:rPr lang="en-US" sz="3300" b="1" dirty="0" smtClean="0">
                <a:solidFill>
                  <a:srgbClr val="FF0000"/>
                </a:solidFill>
                <a:latin typeface="Arial" pitchFamily="34" charset="0"/>
                <a:cs typeface="Arial" pitchFamily="34" charset="0"/>
              </a:rPr>
              <a:t>pregnancy</a:t>
            </a:r>
            <a:r>
              <a:rPr lang="en-US" sz="3300" b="1" dirty="0" smtClean="0">
                <a:latin typeface="Arial" pitchFamily="34" charset="0"/>
                <a:cs typeface="Arial" pitchFamily="34" charset="0"/>
              </a:rPr>
              <a:t> period is long and the newborn offspring are full developed.</a:t>
            </a:r>
          </a:p>
          <a:p>
            <a:pPr marL="0" indent="0">
              <a:lnSpc>
                <a:spcPct val="110000"/>
              </a:lnSpc>
              <a:spcBef>
                <a:spcPts val="0"/>
              </a:spcBef>
            </a:pPr>
            <a:r>
              <a:rPr lang="en-US" sz="3300" b="1" dirty="0" smtClean="0">
                <a:latin typeface="Arial" pitchFamily="34" charset="0"/>
                <a:cs typeface="Arial" pitchFamily="34" charset="0"/>
              </a:rPr>
              <a:t>In females, during the pregnancy, a special organ is formed – </a:t>
            </a:r>
            <a:r>
              <a:rPr lang="en-US" sz="3300" b="1" dirty="0" smtClean="0">
                <a:solidFill>
                  <a:srgbClr val="FF0000"/>
                </a:solidFill>
                <a:latin typeface="Arial" pitchFamily="34" charset="0"/>
                <a:cs typeface="Arial" pitchFamily="34" charset="0"/>
              </a:rPr>
              <a:t>a placenta in uterus(womb), </a:t>
            </a:r>
            <a:r>
              <a:rPr lang="en-US" sz="3300" b="1" dirty="0" smtClean="0">
                <a:latin typeface="Arial" pitchFamily="34" charset="0"/>
                <a:cs typeface="Arial" pitchFamily="34" charset="0"/>
              </a:rPr>
              <a:t>through which the embryo is nourished. This organ gives the name of groups.</a:t>
            </a:r>
          </a:p>
          <a:p>
            <a:pPr marL="0" indent="0">
              <a:lnSpc>
                <a:spcPct val="110000"/>
              </a:lnSpc>
              <a:spcBef>
                <a:spcPts val="0"/>
              </a:spcBef>
            </a:pPr>
            <a:r>
              <a:rPr lang="en-US" sz="3300" b="1" dirty="0" smtClean="0">
                <a:latin typeface="Arial" pitchFamily="34" charset="0"/>
                <a:cs typeface="Arial" pitchFamily="34" charset="0"/>
              </a:rPr>
              <a:t>The mammary glands have </a:t>
            </a:r>
            <a:r>
              <a:rPr lang="en-US" sz="3300" b="1" dirty="0" smtClean="0">
                <a:solidFill>
                  <a:srgbClr val="FF0000"/>
                </a:solidFill>
                <a:latin typeface="Arial" pitchFamily="34" charset="0"/>
                <a:cs typeface="Arial" pitchFamily="34" charset="0"/>
              </a:rPr>
              <a:t>nipples</a:t>
            </a:r>
            <a:r>
              <a:rPr lang="en-US" sz="3300" b="1" dirty="0" smtClean="0">
                <a:latin typeface="Arial" pitchFamily="34" charset="0"/>
                <a:cs typeface="Arial" pitchFamily="34" charset="0"/>
              </a:rPr>
              <a:t>, by which breast milk is delivered to newborn </a:t>
            </a:r>
            <a:r>
              <a:rPr lang="en-US" sz="3300" b="1" dirty="0" smtClean="0">
                <a:solidFill>
                  <a:srgbClr val="FF0000"/>
                </a:solidFill>
                <a:latin typeface="Arial" pitchFamily="34" charset="0"/>
                <a:cs typeface="Arial" pitchFamily="34" charset="0"/>
              </a:rPr>
              <a:t>offspring</a:t>
            </a:r>
            <a:r>
              <a:rPr lang="en-US" sz="3300" b="1" dirty="0" smtClean="0">
                <a:latin typeface="Arial" pitchFamily="34" charset="0"/>
                <a:cs typeface="Arial" pitchFamily="34" charset="0"/>
              </a:rPr>
              <a:t>.</a:t>
            </a:r>
          </a:p>
          <a:p>
            <a:pPr marL="0" indent="0">
              <a:lnSpc>
                <a:spcPct val="110000"/>
              </a:lnSpc>
              <a:spcBef>
                <a:spcPts val="0"/>
              </a:spcBef>
            </a:pPr>
            <a:r>
              <a:rPr lang="en-US" sz="3300" b="1" dirty="0" smtClean="0">
                <a:latin typeface="Arial" pitchFamily="34" charset="0"/>
                <a:cs typeface="Arial" pitchFamily="34" charset="0"/>
              </a:rPr>
              <a:t>Placental mammals are grouped into seventeen orders.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4786346" cy="1143000"/>
          </a:xfrm>
        </p:spPr>
        <p:txBody>
          <a:bodyPr>
            <a:normAutofit/>
          </a:bodyPr>
          <a:lstStyle/>
          <a:p>
            <a:r>
              <a:rPr lang="en-US" sz="3600" b="1" dirty="0" smtClean="0">
                <a:latin typeface="Arial" pitchFamily="34" charset="0"/>
                <a:cs typeface="Arial" pitchFamily="34" charset="0"/>
              </a:rPr>
              <a:t>Order Rodents </a:t>
            </a:r>
            <a:endParaRPr lang="bg-BG" sz="3600" b="1" dirty="0">
              <a:latin typeface="Arial" pitchFamily="34" charset="0"/>
              <a:cs typeface="Arial" pitchFamily="34" charset="0"/>
            </a:endParaRPr>
          </a:p>
        </p:txBody>
      </p:sp>
      <p:sp>
        <p:nvSpPr>
          <p:cNvPr id="3" name="Content Placeholder 2"/>
          <p:cNvSpPr>
            <a:spLocks noGrp="1"/>
          </p:cNvSpPr>
          <p:nvPr>
            <p:ph idx="1"/>
          </p:nvPr>
        </p:nvSpPr>
        <p:spPr>
          <a:xfrm>
            <a:off x="0" y="1214422"/>
            <a:ext cx="5286380" cy="5286412"/>
          </a:xfrm>
        </p:spPr>
        <p:txBody>
          <a:bodyPr>
            <a:noAutofit/>
          </a:bodyPr>
          <a:lstStyle/>
          <a:p>
            <a:pPr marL="0" indent="0">
              <a:spcBef>
                <a:spcPts val="0"/>
              </a:spcBef>
            </a:pPr>
            <a:r>
              <a:rPr lang="en-US" sz="2800" b="1" dirty="0" smtClean="0">
                <a:latin typeface="Arial" pitchFamily="34" charset="0"/>
                <a:cs typeface="Arial" pitchFamily="34" charset="0"/>
              </a:rPr>
              <a:t>Rodents are the most numerous group. Its representatives are small animals which </a:t>
            </a:r>
            <a:r>
              <a:rPr lang="en-US" sz="2800" b="1" dirty="0" smtClean="0">
                <a:solidFill>
                  <a:srgbClr val="FF0000"/>
                </a:solidFill>
                <a:latin typeface="Arial" pitchFamily="34" charset="0"/>
                <a:cs typeface="Arial" pitchFamily="34" charset="0"/>
              </a:rPr>
              <a:t>have long and sharp incisors</a:t>
            </a:r>
            <a:r>
              <a:rPr lang="en-US" sz="2800" b="1" dirty="0" smtClean="0">
                <a:latin typeface="Arial" pitchFamily="34" charset="0"/>
                <a:cs typeface="Arial" pitchFamily="34" charset="0"/>
              </a:rPr>
              <a:t> that grow throughout  their whole life.</a:t>
            </a:r>
            <a:endParaRPr lang="en-US" sz="2800" b="1" dirty="0">
              <a:latin typeface="Arial" pitchFamily="34" charset="0"/>
              <a:cs typeface="Arial" pitchFamily="34" charset="0"/>
            </a:endParaRPr>
          </a:p>
          <a:p>
            <a:pPr marL="0" indent="0">
              <a:spcBef>
                <a:spcPts val="0"/>
              </a:spcBef>
            </a:pPr>
            <a:r>
              <a:rPr lang="en-US" sz="2800" b="1" dirty="0" smtClean="0">
                <a:latin typeface="Arial" pitchFamily="34" charset="0"/>
                <a:cs typeface="Arial" pitchFamily="34" charset="0"/>
              </a:rPr>
              <a:t>Among its representatives are squirrels, mice, hamsters, </a:t>
            </a:r>
            <a:r>
              <a:rPr lang="en-US" sz="2800" b="1" dirty="0" smtClean="0">
                <a:latin typeface="Arial" pitchFamily="34" charset="0"/>
                <a:cs typeface="Arial" pitchFamily="34" charset="0"/>
                <a:hlinkClick r:id="rId2" action="ppaction://hlinkfile"/>
              </a:rPr>
              <a:t>dormice</a:t>
            </a:r>
            <a:r>
              <a:rPr lang="en-US" sz="2400" b="1" dirty="0" smtClean="0">
                <a:latin typeface="Arial" pitchFamily="34" charset="0"/>
                <a:cs typeface="Arial" pitchFamily="34" charset="0"/>
              </a:rPr>
              <a:t>, </a:t>
            </a:r>
            <a:r>
              <a:rPr lang="en-US" sz="2800" b="1" dirty="0" smtClean="0">
                <a:latin typeface="Arial" pitchFamily="34" charset="0"/>
                <a:cs typeface="Arial" pitchFamily="34" charset="0"/>
              </a:rPr>
              <a:t> </a:t>
            </a:r>
            <a:r>
              <a:rPr lang="en-US" sz="2800" b="1" dirty="0" smtClean="0">
                <a:latin typeface="Arial" pitchFamily="34" charset="0"/>
                <a:cs typeface="Arial" pitchFamily="34" charset="0"/>
                <a:hlinkClick r:id="rId3" action="ppaction://hlinkfile"/>
              </a:rPr>
              <a:t>rats</a:t>
            </a:r>
            <a:r>
              <a:rPr lang="en-US" sz="2800" b="1" dirty="0" smtClean="0">
                <a:latin typeface="Arial" pitchFamily="34" charset="0"/>
                <a:cs typeface="Arial" pitchFamily="34" charset="0"/>
              </a:rPr>
              <a:t>, et. </a:t>
            </a:r>
          </a:p>
        </p:txBody>
      </p:sp>
      <p:pic>
        <p:nvPicPr>
          <p:cNvPr id="4" name="Picture 3" descr="examples of rodents [1]"/>
          <p:cNvPicPr>
            <a:picLocks noChangeAspect="1" noChangeArrowheads="1"/>
          </p:cNvPicPr>
          <p:nvPr/>
        </p:nvPicPr>
        <p:blipFill>
          <a:blip r:embed="rId4" cstate="print"/>
          <a:srcRect l="4000" t="9000" r="3999" b="4000"/>
          <a:stretch>
            <a:fillRect/>
          </a:stretch>
        </p:blipFill>
        <p:spPr bwMode="auto">
          <a:xfrm>
            <a:off x="5000628" y="0"/>
            <a:ext cx="4143372" cy="66437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ChangeArrowheads="1"/>
          </p:cNvSpPr>
          <p:nvPr/>
        </p:nvSpPr>
        <p:spPr bwMode="auto">
          <a:xfrm>
            <a:off x="0" y="0"/>
            <a:ext cx="261938" cy="261938"/>
          </a:xfrm>
          <a:prstGeom prst="rect">
            <a:avLst/>
          </a:prstGeom>
          <a:noFill/>
          <a:ln w="9525">
            <a:noFill/>
            <a:miter lim="800000"/>
            <a:headEnd/>
            <a:tailEnd/>
          </a:ln>
        </p:spPr>
        <p:txBody>
          <a:bodyPr wrap="none" anchor="ctr">
            <a:spAutoFit/>
          </a:bodyPr>
          <a:lstStyle/>
          <a:p>
            <a:pPr eaLnBrk="0" hangingPunct="0"/>
            <a:r>
              <a:rPr lang="bg-BG" sz="1100"/>
              <a:t>  </a:t>
            </a:r>
            <a:endParaRPr lang="bg-BG" sz="23000" b="1"/>
          </a:p>
        </p:txBody>
      </p:sp>
      <p:sp>
        <p:nvSpPr>
          <p:cNvPr id="16390" name="Rectangle 6"/>
          <p:cNvSpPr>
            <a:spLocks noChangeArrowheads="1"/>
          </p:cNvSpPr>
          <p:nvPr/>
        </p:nvSpPr>
        <p:spPr bwMode="auto">
          <a:xfrm>
            <a:off x="928688" y="3929063"/>
            <a:ext cx="2903537" cy="369887"/>
          </a:xfrm>
          <a:prstGeom prst="rect">
            <a:avLst/>
          </a:prstGeom>
          <a:noFill/>
          <a:ln w="9525">
            <a:noFill/>
            <a:miter lim="800000"/>
            <a:headEnd/>
            <a:tailEnd/>
          </a:ln>
        </p:spPr>
        <p:txBody>
          <a:bodyPr wrap="none">
            <a:spAutoFit/>
          </a:bodyPr>
          <a:lstStyle/>
          <a:p>
            <a:pPr eaLnBrk="0" hangingPunct="0"/>
            <a:r>
              <a:rPr lang="bg-BG" b="1">
                <a:hlinkClick r:id="rId2"/>
              </a:rPr>
              <a:t>examples of rodents [1</a:t>
            </a:r>
            <a:r>
              <a:rPr lang="bg-BG" b="1"/>
              <a:t>]</a:t>
            </a:r>
            <a:r>
              <a:rPr lang="bg-BG" b="1">
                <a:hlinkClick r:id="rId3"/>
              </a:rPr>
              <a:t>  </a:t>
            </a:r>
            <a:endParaRPr lang="bg-BG" sz="800" b="1"/>
          </a:p>
        </p:txBody>
      </p:sp>
      <p:sp>
        <p:nvSpPr>
          <p:cNvPr id="16393" name="Rectangle 4"/>
          <p:cNvSpPr>
            <a:spLocks noChangeArrowheads="1"/>
          </p:cNvSpPr>
          <p:nvPr/>
        </p:nvSpPr>
        <p:spPr bwMode="auto">
          <a:xfrm>
            <a:off x="0" y="0"/>
            <a:ext cx="300082" cy="338554"/>
          </a:xfrm>
          <a:prstGeom prst="rect">
            <a:avLst/>
          </a:prstGeom>
          <a:noFill/>
          <a:ln w="9525">
            <a:noFill/>
            <a:miter lim="800000"/>
            <a:headEnd/>
            <a:tailEnd/>
          </a:ln>
        </p:spPr>
        <p:txBody>
          <a:bodyPr wrap="none" anchor="ctr">
            <a:spAutoFit/>
          </a:bodyPr>
          <a:lstStyle/>
          <a:p>
            <a:pPr eaLnBrk="0" hangingPunct="0"/>
            <a:r>
              <a:rPr lang="bg-BG" sz="1600" dirty="0" smtClean="0">
                <a:latin typeface="Arial" pitchFamily="34" charset="0"/>
                <a:cs typeface="Arial" pitchFamily="34" charset="0"/>
              </a:rPr>
              <a:t>  </a:t>
            </a:r>
            <a:endParaRPr lang="bg-BG" sz="1600" b="1" dirty="0">
              <a:latin typeface="Arial" pitchFamily="34" charset="0"/>
              <a:cs typeface="Arial" pitchFamily="34" charset="0"/>
            </a:endParaRPr>
          </a:p>
        </p:txBody>
      </p:sp>
      <p:pic>
        <p:nvPicPr>
          <p:cNvPr id="16395" name="Picture 6" descr="examples of rodents [2]"/>
          <p:cNvPicPr>
            <a:picLocks noChangeAspect="1" noChangeArrowheads="1"/>
          </p:cNvPicPr>
          <p:nvPr/>
        </p:nvPicPr>
        <p:blipFill>
          <a:blip r:embed="rId4" cstate="print"/>
          <a:srcRect l="6202" t="11628" r="6574" b="4651"/>
          <a:stretch>
            <a:fillRect/>
          </a:stretch>
        </p:blipFill>
        <p:spPr bwMode="auto">
          <a:xfrm>
            <a:off x="0" y="857232"/>
            <a:ext cx="9144000" cy="5715040"/>
          </a:xfrm>
          <a:prstGeom prst="rect">
            <a:avLst/>
          </a:prstGeom>
          <a:noFill/>
          <a:ln w="9525">
            <a:noFill/>
            <a:miter lim="800000"/>
            <a:headEnd/>
            <a:tailEnd/>
          </a:ln>
        </p:spPr>
      </p:pic>
      <p:sp>
        <p:nvSpPr>
          <p:cNvPr id="12" name="Title 11"/>
          <p:cNvSpPr>
            <a:spLocks noGrp="1"/>
          </p:cNvSpPr>
          <p:nvPr>
            <p:ph type="title"/>
          </p:nvPr>
        </p:nvSpPr>
        <p:spPr>
          <a:xfrm>
            <a:off x="0" y="285728"/>
            <a:ext cx="7215206" cy="511180"/>
          </a:xfrm>
        </p:spPr>
        <p:txBody>
          <a:bodyPr>
            <a:normAutofit fontScale="90000"/>
          </a:bodyPr>
          <a:lstStyle/>
          <a:p>
            <a:r>
              <a:rPr lang="bg-BG" b="1" dirty="0" smtClean="0">
                <a:latin typeface="Arial" pitchFamily="34" charset="0"/>
                <a:cs typeface="Arial" pitchFamily="34" charset="0"/>
              </a:rPr>
              <a:t>examples of rodent</a:t>
            </a:r>
            <a:r>
              <a:rPr lang="en-US" b="1" dirty="0" smtClean="0">
                <a:latin typeface="Arial" pitchFamily="34" charset="0"/>
                <a:cs typeface="Arial" pitchFamily="34" charset="0"/>
              </a:rPr>
              <a:t>s</a:t>
            </a:r>
            <a:r>
              <a:rPr lang="bg-BG" b="1" dirty="0" smtClean="0">
                <a:latin typeface="Arial" pitchFamily="34" charset="0"/>
                <a:cs typeface="Arial" pitchFamily="34" charset="0"/>
              </a:rPr>
              <a:t> </a:t>
            </a:r>
            <a:br>
              <a:rPr lang="bg-BG" b="1" dirty="0" smtClean="0">
                <a:latin typeface="Arial" pitchFamily="34" charset="0"/>
                <a:cs typeface="Arial" pitchFamily="34" charset="0"/>
              </a:rPr>
            </a:br>
            <a:endParaRPr lang="bg-BG" dirty="0"/>
          </a:p>
        </p:txBody>
      </p:sp>
      <p:sp>
        <p:nvSpPr>
          <p:cNvPr id="13" name="Rectangle 12"/>
          <p:cNvSpPr/>
          <p:nvPr/>
        </p:nvSpPr>
        <p:spPr>
          <a:xfrm>
            <a:off x="7164288" y="5661248"/>
            <a:ext cx="1224136" cy="369332"/>
          </a:xfrm>
          <a:prstGeom prst="rect">
            <a:avLst/>
          </a:prstGeom>
        </p:spPr>
        <p:txBody>
          <a:bodyPr wrap="square">
            <a:spAutoFit/>
          </a:bodyPr>
          <a:lstStyle/>
          <a:p>
            <a:r>
              <a:rPr lang="en-US" dirty="0" smtClean="0">
                <a:latin typeface="Arial" pitchFamily="34" charset="0"/>
                <a:cs typeface="Arial" pitchFamily="34" charset="0"/>
                <a:hlinkClick r:id="rId5" action="ppaction://hlinkfile"/>
              </a:rPr>
              <a:t>beaver</a:t>
            </a:r>
            <a:endParaRPr lang="bg-BG"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examples of insectivorous mammals"/>
          <p:cNvPicPr>
            <a:picLocks noChangeAspect="1" noChangeArrowheads="1"/>
          </p:cNvPicPr>
          <p:nvPr/>
        </p:nvPicPr>
        <p:blipFill>
          <a:blip r:embed="rId2" cstate="print"/>
          <a:srcRect l="2703" t="10526"/>
          <a:stretch>
            <a:fillRect/>
          </a:stretch>
        </p:blipFill>
        <p:spPr bwMode="auto">
          <a:xfrm>
            <a:off x="4000496" y="1214422"/>
            <a:ext cx="5143504" cy="5429288"/>
          </a:xfrm>
          <a:prstGeom prst="rect">
            <a:avLst/>
          </a:prstGeom>
          <a:noFill/>
          <a:ln w="9525">
            <a:noFill/>
            <a:miter lim="800000"/>
            <a:headEnd/>
            <a:tailEnd/>
          </a:ln>
        </p:spPr>
      </p:pic>
      <p:sp>
        <p:nvSpPr>
          <p:cNvPr id="2" name="Title 1"/>
          <p:cNvSpPr>
            <a:spLocks noGrp="1"/>
          </p:cNvSpPr>
          <p:nvPr>
            <p:ph type="title"/>
          </p:nvPr>
        </p:nvSpPr>
        <p:spPr/>
        <p:txBody>
          <a:bodyPr/>
          <a:lstStyle/>
          <a:p>
            <a:pPr lvl="0"/>
            <a:r>
              <a:rPr kumimoji="0" lang="bg-BG" b="1" i="0" u="none" strike="noStrike" cap="none" normalizeH="0" baseline="0" dirty="0" smtClean="0">
                <a:ln>
                  <a:noFill/>
                </a:ln>
                <a:solidFill>
                  <a:schemeClr val="tx1"/>
                </a:solidFill>
                <a:effectLst/>
                <a:latin typeface="Arial" charset="0"/>
                <a:cs typeface="Arial" charset="0"/>
              </a:rPr>
              <a:t>INSECTIVOROUS MAMMALS</a:t>
            </a:r>
          </a:p>
        </p:txBody>
      </p:sp>
      <p:sp>
        <p:nvSpPr>
          <p:cNvPr id="3" name="Content Placeholder 2"/>
          <p:cNvSpPr>
            <a:spLocks noGrp="1"/>
          </p:cNvSpPr>
          <p:nvPr>
            <p:ph idx="1"/>
          </p:nvPr>
        </p:nvSpPr>
        <p:spPr>
          <a:xfrm>
            <a:off x="0" y="1428736"/>
            <a:ext cx="4643438" cy="4972072"/>
          </a:xfrm>
        </p:spPr>
        <p:txBody>
          <a:bodyPr>
            <a:normAutofit lnSpcReduction="10000"/>
          </a:bodyPr>
          <a:lstStyle/>
          <a:p>
            <a:pPr lvl="0"/>
            <a:r>
              <a:rPr kumimoji="0" lang="bg-BG" b="1" i="0" u="none" strike="noStrike" cap="none" normalizeH="0" baseline="0" dirty="0" smtClean="0">
                <a:ln>
                  <a:noFill/>
                </a:ln>
                <a:solidFill>
                  <a:schemeClr val="tx1"/>
                </a:solidFill>
                <a:effectLst/>
                <a:latin typeface="Arial" charset="0"/>
                <a:cs typeface="Arial" charset="0"/>
              </a:rPr>
              <a:t>Vertebrates (about 370 species) with four limbs and a body almost entirely covered with hairs and sometimes barbs; they feed on insects. </a:t>
            </a:r>
            <a:r>
              <a:rPr kumimoji="0" lang="en-US" b="1" i="0" u="none" strike="noStrike" cap="none" normalizeH="0" baseline="0" dirty="0" smtClean="0">
                <a:ln>
                  <a:noFill/>
                </a:ln>
                <a:solidFill>
                  <a:schemeClr val="tx1"/>
                </a:solidFill>
                <a:effectLst/>
                <a:latin typeface="Arial" charset="0"/>
                <a:cs typeface="Arial" charset="0"/>
              </a:rPr>
              <a:t>Moles , </a:t>
            </a:r>
            <a:r>
              <a:rPr kumimoji="0" lang="en-US" b="1" i="0" u="none" strike="noStrike" cap="none" normalizeH="0" baseline="0" dirty="0" smtClean="0">
                <a:ln>
                  <a:noFill/>
                </a:ln>
                <a:solidFill>
                  <a:schemeClr val="tx1"/>
                </a:solidFill>
                <a:effectLst/>
                <a:latin typeface="Arial" charset="0"/>
                <a:cs typeface="Arial" charset="0"/>
                <a:hlinkClick r:id="rId3" action="ppaction://hlinkfile"/>
              </a:rPr>
              <a:t>hedgehog</a:t>
            </a:r>
            <a:r>
              <a:rPr kumimoji="0" lang="en-US" b="1" i="0" u="none" strike="noStrike" cap="none" normalizeH="0" baseline="0" dirty="0" smtClean="0">
                <a:ln>
                  <a:noFill/>
                </a:ln>
                <a:solidFill>
                  <a:schemeClr val="tx1"/>
                </a:solidFill>
                <a:effectLst/>
                <a:latin typeface="Arial" charset="0"/>
                <a:cs typeface="Arial" charset="0"/>
              </a:rPr>
              <a:t> , shrews belong to order Insectivorous.</a:t>
            </a:r>
            <a:endParaRPr kumimoji="0" lang="bg-BG" sz="4800" b="1" i="0" u="none" strike="noStrike" cap="none" normalizeH="0" baseline="0" dirty="0" smtClean="0">
              <a:ln>
                <a:noFill/>
              </a:ln>
              <a:solidFill>
                <a:schemeClr val="tx1"/>
              </a:solidFill>
              <a:effectLst/>
              <a:latin typeface="Arial" charset="0"/>
              <a:cs typeface="Arial" charset="0"/>
            </a:endParaRPr>
          </a:p>
        </p:txBody>
      </p:sp>
      <p:sp>
        <p:nvSpPr>
          <p:cNvPr id="47105" name="Rectangle 1"/>
          <p:cNvSpPr>
            <a:spLocks noChangeArrowheads="1"/>
          </p:cNvSpPr>
          <p:nvPr/>
        </p:nvSpPr>
        <p:spPr bwMode="auto">
          <a:xfrm>
            <a:off x="357158" y="1285860"/>
            <a:ext cx="9144000" cy="12464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sz="1800" b="0" i="0" u="none" strike="noStrike" cap="none" normalizeH="0" baseline="0" dirty="0" smtClean="0">
                <a:ln>
                  <a:noFill/>
                </a:ln>
                <a:solidFill>
                  <a:schemeClr val="tx1"/>
                </a:solidFill>
                <a:effectLst/>
                <a:latin typeface="Arial" charset="0"/>
                <a:cs typeface="Arial" charset="0"/>
                <a:hlinkClick r:id="rId4"/>
              </a:rPr>
              <a:t>  </a:t>
            </a:r>
            <a:r>
              <a:rPr kumimoji="0" lang="bg-BG" sz="3900" b="0" i="0" u="none" strike="noStrike" cap="none" normalizeH="0" baseline="0" dirty="0" smtClean="0">
                <a:ln>
                  <a:noFill/>
                </a:ln>
                <a:solidFill>
                  <a:schemeClr val="tx1"/>
                </a:solidFill>
                <a:effectLst/>
                <a:latin typeface="Arial" charset="0"/>
                <a:cs typeface="Arial" charset="0"/>
              </a:rPr>
              <a:t> </a:t>
            </a:r>
            <a:r>
              <a:rPr kumimoji="0" lang="bg-BG" sz="1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bg-BG" sz="1800" b="0" i="0" u="none" strike="noStrike" cap="none" normalizeH="0" baseline="0" dirty="0" smtClean="0">
                <a:ln>
                  <a:noFill/>
                </a:ln>
                <a:solidFill>
                  <a:schemeClr val="tx1"/>
                </a:solidFill>
                <a:effectLst/>
                <a:latin typeface="Arial" charset="0"/>
                <a:cs typeface="Arial" charset="0"/>
              </a:rPr>
              <a:t/>
            </a:r>
            <a:br>
              <a:rPr kumimoji="0" lang="bg-BG" sz="1800" b="0" i="0" u="none" strike="noStrike" cap="none" normalizeH="0" baseline="0" dirty="0" smtClean="0">
                <a:ln>
                  <a:noFill/>
                </a:ln>
                <a:solidFill>
                  <a:schemeClr val="tx1"/>
                </a:solidFill>
                <a:effectLst/>
                <a:latin typeface="Arial" charset="0"/>
                <a:cs typeface="Arial" charset="0"/>
              </a:rPr>
            </a:br>
            <a:endParaRPr kumimoji="0" lang="bg-BG" sz="1800" b="0" i="0" u="none" strike="noStrike" cap="none" normalizeH="0" baseline="0" dirty="0" smtClean="0">
              <a:ln>
                <a:noFill/>
              </a:ln>
              <a:solidFill>
                <a:schemeClr val="tx1"/>
              </a:solidFill>
              <a:effectLst/>
              <a:latin typeface="Arial" charset="0"/>
              <a:cs typeface="Arial" charset="0"/>
            </a:endParaRPr>
          </a:p>
        </p:txBody>
      </p:sp>
      <p:pic>
        <p:nvPicPr>
          <p:cNvPr id="47106" name="Picture 2" descr="insectivorous mammals">
            <a:hlinkClick r:id="rId4"/>
          </p:cNvPr>
          <p:cNvPicPr>
            <a:picLocks noChangeAspect="1" noChangeArrowheads="1"/>
          </p:cNvPicPr>
          <p:nvPr/>
        </p:nvPicPr>
        <p:blipFill>
          <a:blip r:embed="rId5" cstate="print"/>
          <a:srcRect/>
          <a:stretch>
            <a:fillRect/>
          </a:stretch>
        </p:blipFill>
        <p:spPr bwMode="auto">
          <a:xfrm>
            <a:off x="5508104" y="5572116"/>
            <a:ext cx="1428760" cy="1285884"/>
          </a:xfrm>
          <a:prstGeom prst="rect">
            <a:avLst/>
          </a:prstGeom>
          <a:noFill/>
        </p:spPr>
      </p:pic>
      <p:sp>
        <p:nvSpPr>
          <p:cNvPr id="7" name="Rectangle 6"/>
          <p:cNvSpPr/>
          <p:nvPr/>
        </p:nvSpPr>
        <p:spPr>
          <a:xfrm>
            <a:off x="6858016" y="6000768"/>
            <a:ext cx="1943161" cy="523220"/>
          </a:xfrm>
          <a:prstGeom prst="rect">
            <a:avLst/>
          </a:prstGeom>
        </p:spPr>
        <p:txBody>
          <a:bodyPr wrap="none">
            <a:spAutoFit/>
          </a:bodyPr>
          <a:lstStyle/>
          <a:p>
            <a:r>
              <a:rPr lang="en-US" sz="2800" b="1" dirty="0" smtClean="0">
                <a:latin typeface="Arial" pitchFamily="34" charset="0"/>
                <a:cs typeface="Arial" pitchFamily="34" charset="0"/>
              </a:rPr>
              <a:t>Hedgehog</a:t>
            </a:r>
            <a:endParaRPr lang="bg-BG"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Orders insectivores</a:t>
            </a:r>
            <a:endParaRPr lang="bg-BG" b="1" dirty="0">
              <a:latin typeface="Arial" pitchFamily="34" charset="0"/>
              <a:cs typeface="Arial" pitchFamily="34" charset="0"/>
            </a:endParaRPr>
          </a:p>
        </p:txBody>
      </p:sp>
      <p:sp>
        <p:nvSpPr>
          <p:cNvPr id="3" name="Content Placeholder 2"/>
          <p:cNvSpPr>
            <a:spLocks noGrp="1"/>
          </p:cNvSpPr>
          <p:nvPr>
            <p:ph idx="1"/>
          </p:nvPr>
        </p:nvSpPr>
        <p:spPr>
          <a:xfrm>
            <a:off x="457200" y="1600200"/>
            <a:ext cx="4114800" cy="4525963"/>
          </a:xfrm>
        </p:spPr>
        <p:txBody>
          <a:bodyPr>
            <a:normAutofit lnSpcReduction="10000"/>
          </a:bodyPr>
          <a:lstStyle/>
          <a:p>
            <a:r>
              <a:rPr lang="en-US" b="1" dirty="0" smtClean="0">
                <a:latin typeface="Arial" pitchFamily="34" charset="0"/>
                <a:cs typeface="Arial" pitchFamily="34" charset="0"/>
              </a:rPr>
              <a:t>Insectivores comprise the most primitive placental mammals.</a:t>
            </a:r>
          </a:p>
          <a:p>
            <a:r>
              <a:rPr lang="en-US" b="1" dirty="0" smtClean="0">
                <a:latin typeface="Arial" pitchFamily="34" charset="0"/>
                <a:cs typeface="Arial" pitchFamily="34" charset="0"/>
              </a:rPr>
              <a:t>The </a:t>
            </a:r>
            <a:r>
              <a:rPr lang="en-US" b="1" dirty="0" smtClean="0">
                <a:latin typeface="Arial" pitchFamily="34" charset="0"/>
                <a:cs typeface="Arial" pitchFamily="34" charset="0"/>
                <a:hlinkClick r:id="rId2" action="ppaction://hlinkfile"/>
              </a:rPr>
              <a:t>Etruscan shrew </a:t>
            </a:r>
            <a:r>
              <a:rPr lang="en-US" b="1" dirty="0" smtClean="0">
                <a:latin typeface="Arial" pitchFamily="34" charset="0"/>
                <a:cs typeface="Arial" pitchFamily="34" charset="0"/>
              </a:rPr>
              <a:t>is the smallest mammal species. </a:t>
            </a:r>
            <a:endParaRPr lang="bg-BG" b="1" dirty="0" smtClean="0">
              <a:latin typeface="Arial" pitchFamily="34" charset="0"/>
              <a:cs typeface="Arial" pitchFamily="34" charset="0"/>
            </a:endParaRPr>
          </a:p>
          <a:p>
            <a:endParaRPr lang="bg-BG" dirty="0"/>
          </a:p>
        </p:txBody>
      </p:sp>
      <p:pic>
        <p:nvPicPr>
          <p:cNvPr id="1026" name="Picture 2" descr="http://www.redorbit.com/media/uploads/2004/10/42_bef5bec721aa1695b3ac1541554bd875.jpg"/>
          <p:cNvPicPr>
            <a:picLocks noChangeAspect="1" noChangeArrowheads="1"/>
          </p:cNvPicPr>
          <p:nvPr/>
        </p:nvPicPr>
        <p:blipFill>
          <a:blip r:embed="rId3" cstate="print"/>
          <a:srcRect/>
          <a:stretch>
            <a:fillRect/>
          </a:stretch>
        </p:blipFill>
        <p:spPr bwMode="auto">
          <a:xfrm>
            <a:off x="4714876" y="1714488"/>
            <a:ext cx="3571868" cy="381952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examples of bats"/>
          <p:cNvPicPr>
            <a:picLocks noChangeAspect="1" noChangeArrowheads="1"/>
          </p:cNvPicPr>
          <p:nvPr/>
        </p:nvPicPr>
        <p:blipFill>
          <a:blip r:embed="rId2" cstate="print"/>
          <a:srcRect l="9783"/>
          <a:stretch>
            <a:fillRect/>
          </a:stretch>
        </p:blipFill>
        <p:spPr bwMode="auto">
          <a:xfrm>
            <a:off x="4357686" y="928670"/>
            <a:ext cx="4524370" cy="5929330"/>
          </a:xfrm>
          <a:prstGeom prst="rect">
            <a:avLst/>
          </a:prstGeom>
          <a:noFill/>
        </p:spPr>
      </p:pic>
      <p:sp>
        <p:nvSpPr>
          <p:cNvPr id="2" name="Title 1"/>
          <p:cNvSpPr>
            <a:spLocks noGrp="1"/>
          </p:cNvSpPr>
          <p:nvPr>
            <p:ph type="title"/>
          </p:nvPr>
        </p:nvSpPr>
        <p:spPr>
          <a:xfrm>
            <a:off x="457200" y="274638"/>
            <a:ext cx="8229600" cy="582594"/>
          </a:xfrm>
        </p:spPr>
        <p:txBody>
          <a:bodyPr>
            <a:normAutofit fontScale="90000"/>
          </a:bodyPr>
          <a:lstStyle/>
          <a:p>
            <a:r>
              <a:rPr lang="en-US" b="1" dirty="0" smtClean="0"/>
              <a:t>FLYING MAMMAL</a:t>
            </a:r>
            <a:br>
              <a:rPr lang="en-US" b="1" dirty="0" smtClean="0"/>
            </a:br>
            <a:endParaRPr lang="bg-BG" dirty="0"/>
          </a:p>
        </p:txBody>
      </p:sp>
      <p:sp>
        <p:nvSpPr>
          <p:cNvPr id="3" name="Content Placeholder 2"/>
          <p:cNvSpPr>
            <a:spLocks noGrp="1"/>
          </p:cNvSpPr>
          <p:nvPr>
            <p:ph idx="1"/>
          </p:nvPr>
        </p:nvSpPr>
        <p:spPr>
          <a:xfrm>
            <a:off x="0" y="1916832"/>
            <a:ext cx="4572000" cy="4726878"/>
          </a:xfrm>
        </p:spPr>
        <p:txBody>
          <a:bodyPr>
            <a:normAutofit fontScale="47500" lnSpcReduction="20000"/>
          </a:bodyPr>
          <a:lstStyle/>
          <a:p>
            <a:endParaRPr lang="en-US" dirty="0" smtClean="0"/>
          </a:p>
          <a:p>
            <a:r>
              <a:rPr lang="en-US" sz="5900" b="1" dirty="0" smtClean="0">
                <a:latin typeface="Arial" pitchFamily="34" charset="0"/>
                <a:cs typeface="Arial" pitchFamily="34" charset="0"/>
              </a:rPr>
              <a:t>The </a:t>
            </a:r>
            <a:r>
              <a:rPr lang="en-US" sz="5900" b="1" dirty="0" smtClean="0">
                <a:latin typeface="Arial" pitchFamily="34" charset="0"/>
                <a:cs typeface="Arial" pitchFamily="34" charset="0"/>
                <a:hlinkClick r:id="rId3" action="ppaction://hlinkfile"/>
              </a:rPr>
              <a:t>Bats </a:t>
            </a:r>
            <a:r>
              <a:rPr lang="en-US" sz="5900" b="1" dirty="0" smtClean="0">
                <a:latin typeface="Arial" pitchFamily="34" charset="0"/>
                <a:cs typeface="Arial" pitchFamily="34" charset="0"/>
              </a:rPr>
              <a:t>have wings with thin a membrane  of skin , connecting the fingers of the front and hind limbs, the body and the tail.</a:t>
            </a:r>
          </a:p>
          <a:p>
            <a:r>
              <a:rPr lang="en-US" sz="5900" b="1" dirty="0" smtClean="0">
                <a:latin typeface="Arial" pitchFamily="34" charset="0"/>
                <a:cs typeface="Arial" pitchFamily="34" charset="0"/>
              </a:rPr>
              <a:t>There are 35 bat species in Bulgaria. All of them are protected both in Bulgaria and the rest of Europe.</a:t>
            </a:r>
          </a:p>
          <a:p>
            <a:endParaRPr lang="en-US" dirty="0" smtClean="0"/>
          </a:p>
          <a:p>
            <a:endParaRPr lang="bg-BG" dirty="0"/>
          </a:p>
        </p:txBody>
      </p:sp>
      <p:sp>
        <p:nvSpPr>
          <p:cNvPr id="7" name="Rectangle 6"/>
          <p:cNvSpPr/>
          <p:nvPr/>
        </p:nvSpPr>
        <p:spPr>
          <a:xfrm>
            <a:off x="285720" y="714356"/>
            <a:ext cx="8286776" cy="1661993"/>
          </a:xfrm>
          <a:prstGeom prst="rect">
            <a:avLst/>
          </a:prstGeom>
        </p:spPr>
        <p:txBody>
          <a:bodyPr wrap="square">
            <a:spAutoFit/>
          </a:bodyPr>
          <a:lstStyle/>
          <a:p>
            <a:pPr lvl="0" fontAlgn="base">
              <a:spcBef>
                <a:spcPct val="0"/>
              </a:spcBef>
              <a:spcAft>
                <a:spcPct val="0"/>
              </a:spcAft>
            </a:pPr>
            <a:r>
              <a:rPr kumimoji="0" lang="bg-BG" sz="2800" b="1" i="0" u="none" strike="noStrike" cap="none" normalizeH="0" baseline="0" dirty="0" smtClean="0">
                <a:ln>
                  <a:noFill/>
                </a:ln>
                <a:solidFill>
                  <a:schemeClr val="tx1"/>
                </a:solidFill>
                <a:effectLst/>
                <a:latin typeface="Arial" charset="0"/>
                <a:cs typeface="Arial" charset="0"/>
              </a:rPr>
              <a:t> Very widespread</a:t>
            </a:r>
            <a:r>
              <a:rPr kumimoji="0" lang="en-US" sz="2800" b="1" i="0" u="none" strike="noStrike" cap="none" normalizeH="0" baseline="0" dirty="0" smtClean="0">
                <a:ln>
                  <a:noFill/>
                </a:ln>
                <a:solidFill>
                  <a:schemeClr val="tx1"/>
                </a:solidFill>
                <a:effectLst/>
                <a:latin typeface="Arial" charset="0"/>
                <a:cs typeface="Arial" charset="0"/>
              </a:rPr>
              <a:t> groups</a:t>
            </a:r>
            <a:r>
              <a:rPr kumimoji="0" lang="bg-BG" sz="2800" b="1" i="0" u="none" strike="noStrike" cap="none" normalizeH="0" baseline="0" dirty="0" smtClean="0">
                <a:ln>
                  <a:noFill/>
                </a:ln>
                <a:solidFill>
                  <a:schemeClr val="tx1"/>
                </a:solidFill>
                <a:effectLst/>
                <a:latin typeface="Arial" charset="0"/>
                <a:cs typeface="Arial" charset="0"/>
              </a:rPr>
              <a:t>, some 900 species of bats live </a:t>
            </a:r>
            <a:r>
              <a:rPr kumimoji="0" lang="bg-BG" sz="2800" b="1" i="0" u="none" strike="noStrike" cap="none" normalizeH="0" baseline="0" dirty="0" smtClean="0">
                <a:ln>
                  <a:noFill/>
                </a:ln>
                <a:solidFill>
                  <a:schemeClr val="tx1"/>
                </a:solidFill>
                <a:effectLst/>
                <a:latin typeface="Arial" charset="0"/>
                <a:cs typeface="Arial" charset="0"/>
                <a:hlinkClick r:id="rId4" action="ppaction://hlinkfile"/>
              </a:rPr>
              <a:t>mainly in colonies</a:t>
            </a:r>
            <a:r>
              <a:rPr kumimoji="0" lang="bg-BG" sz="2800" b="1" i="0" u="none" strike="noStrike" cap="none" normalizeH="0" baseline="0" dirty="0" smtClean="0">
                <a:ln>
                  <a:noFill/>
                </a:ln>
                <a:solidFill>
                  <a:schemeClr val="tx1"/>
                </a:solidFill>
                <a:effectLst/>
                <a:latin typeface="Arial" charset="0"/>
                <a:cs typeface="Arial" charset="0"/>
              </a:rPr>
              <a:t>, in trees or in caves. </a:t>
            </a:r>
          </a:p>
          <a:p>
            <a:pPr lvl="0" eaLnBrk="0" fontAlgn="base" hangingPunct="0">
              <a:spcBef>
                <a:spcPct val="0"/>
              </a:spcBef>
              <a:spcAft>
                <a:spcPct val="0"/>
              </a:spcAft>
            </a:pPr>
            <a:r>
              <a:rPr kumimoji="0" lang="bg-BG" b="1" i="0" u="none" strike="noStrike" cap="none" normalizeH="0" baseline="0" dirty="0" smtClean="0">
                <a:ln>
                  <a:noFill/>
                </a:ln>
                <a:solidFill>
                  <a:schemeClr val="tx1"/>
                </a:solidFill>
                <a:effectLst/>
                <a:latin typeface="Arial" charset="0"/>
                <a:cs typeface="Arial" charset="0"/>
              </a:rPr>
              <a:t> </a:t>
            </a:r>
            <a:endParaRPr lang="bg-BG"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757610" cy="1143000"/>
          </a:xfrm>
        </p:spPr>
        <p:txBody>
          <a:bodyPr>
            <a:normAutofit fontScale="90000"/>
          </a:bodyPr>
          <a:lstStyle/>
          <a:p>
            <a:r>
              <a:rPr lang="en-US" sz="2800" b="1" dirty="0" smtClean="0">
                <a:latin typeface="Arial" pitchFamily="34" charset="0"/>
                <a:cs typeface="Arial" pitchFamily="34" charset="0"/>
              </a:rPr>
              <a:t>CARNIVOROUS MAMMALS</a:t>
            </a:r>
            <a:br>
              <a:rPr lang="en-US" sz="2800" b="1" dirty="0" smtClean="0">
                <a:latin typeface="Arial" pitchFamily="34" charset="0"/>
                <a:cs typeface="Arial" pitchFamily="34" charset="0"/>
              </a:rPr>
            </a:br>
            <a:endParaRPr lang="bg-BG" sz="2800" dirty="0">
              <a:latin typeface="Arial" pitchFamily="34" charset="0"/>
              <a:cs typeface="Arial" pitchFamily="34" charset="0"/>
            </a:endParaRPr>
          </a:p>
        </p:txBody>
      </p:sp>
      <p:pic>
        <p:nvPicPr>
          <p:cNvPr id="5122" name="Picture 2" descr="click to hear">
            <a:hlinkClick r:id="rId2"/>
          </p:cNvPr>
          <p:cNvPicPr>
            <a:picLocks noChangeAspect="1" noChangeArrowheads="1"/>
          </p:cNvPicPr>
          <p:nvPr/>
        </p:nvPicPr>
        <p:blipFill>
          <a:blip r:embed="rId3" cstate="print"/>
          <a:srcRect/>
          <a:stretch>
            <a:fillRect/>
          </a:stretch>
        </p:blipFill>
        <p:spPr bwMode="auto">
          <a:xfrm>
            <a:off x="2571750" y="-252413"/>
            <a:ext cx="95250" cy="95250"/>
          </a:xfrm>
          <a:prstGeom prst="rect">
            <a:avLst/>
          </a:prstGeom>
          <a:noFill/>
        </p:spPr>
      </p:pic>
      <p:pic>
        <p:nvPicPr>
          <p:cNvPr id="5123" name="Picture 3" descr="examples of carnivorous mammals [1]"/>
          <p:cNvPicPr>
            <a:picLocks noChangeAspect="1" noChangeArrowheads="1"/>
          </p:cNvPicPr>
          <p:nvPr/>
        </p:nvPicPr>
        <p:blipFill>
          <a:blip r:embed="rId4" cstate="print"/>
          <a:srcRect l="10000" r="11818"/>
          <a:stretch>
            <a:fillRect/>
          </a:stretch>
        </p:blipFill>
        <p:spPr bwMode="auto">
          <a:xfrm>
            <a:off x="785786" y="2143116"/>
            <a:ext cx="4857784" cy="4286280"/>
          </a:xfrm>
          <a:prstGeom prst="rect">
            <a:avLst/>
          </a:prstGeom>
          <a:noFill/>
        </p:spPr>
      </p:pic>
      <p:sp>
        <p:nvSpPr>
          <p:cNvPr id="7" name="Rectangle 6"/>
          <p:cNvSpPr/>
          <p:nvPr/>
        </p:nvSpPr>
        <p:spPr>
          <a:xfrm>
            <a:off x="4214810" y="0"/>
            <a:ext cx="4572000" cy="2677656"/>
          </a:xfrm>
          <a:prstGeom prst="rect">
            <a:avLst/>
          </a:prstGeom>
        </p:spPr>
        <p:txBody>
          <a:bodyPr>
            <a:spAutoFit/>
          </a:bodyPr>
          <a:lstStyle/>
          <a:p>
            <a:pPr lvl="0" fontAlgn="base">
              <a:spcBef>
                <a:spcPct val="0"/>
              </a:spcBef>
              <a:spcAft>
                <a:spcPct val="0"/>
              </a:spcAft>
            </a:pPr>
            <a:r>
              <a:rPr kumimoji="0" lang="bg-BG" b="1" i="0" u="none" strike="noStrike" cap="none" normalizeH="0" baseline="0" dirty="0" smtClean="0">
                <a:ln>
                  <a:noFill/>
                </a:ln>
                <a:solidFill>
                  <a:schemeClr val="tx1"/>
                </a:solidFill>
                <a:effectLst/>
                <a:latin typeface="Arial" charset="0"/>
                <a:cs typeface="Arial" charset="0"/>
              </a:rPr>
              <a:t>  </a:t>
            </a:r>
            <a:r>
              <a:rPr kumimoji="0" lang="bg-BG" sz="2800" b="1" i="0" u="none" strike="noStrike" cap="none" normalizeH="0" baseline="0" dirty="0" smtClean="0">
                <a:ln>
                  <a:noFill/>
                </a:ln>
                <a:solidFill>
                  <a:schemeClr val="tx1"/>
                </a:solidFill>
                <a:effectLst/>
                <a:latin typeface="Arial" charset="0"/>
                <a:cs typeface="Arial" charset="0"/>
              </a:rPr>
              <a:t>Carnivorous mammals (about 270 species) that have strong canines and sharp molars adapted for eating flesh. </a:t>
            </a:r>
            <a:r>
              <a:rPr lang="en-US" sz="2800" b="1" dirty="0" smtClean="0">
                <a:latin typeface="Arial" charset="0"/>
                <a:cs typeface="Arial" charset="0"/>
              </a:rPr>
              <a:t> </a:t>
            </a:r>
            <a:endParaRPr kumimoji="0" lang="en-US" sz="2800" b="1" i="0" u="none" strike="noStrike" cap="none" normalizeH="0" baseline="0" dirty="0" smtClean="0">
              <a:ln>
                <a:noFill/>
              </a:ln>
              <a:solidFill>
                <a:schemeClr val="tx1"/>
              </a:solidFill>
              <a:effectLst/>
              <a:latin typeface="Arial" charset="0"/>
              <a:cs typeface="Arial" charset="0"/>
            </a:endParaRPr>
          </a:p>
          <a:p>
            <a:pPr lvl="0" eaLnBrk="0" fontAlgn="base" hangingPunct="0">
              <a:spcBef>
                <a:spcPct val="0"/>
              </a:spcBef>
              <a:spcAft>
                <a:spcPct val="0"/>
              </a:spcAft>
            </a:pPr>
            <a:r>
              <a:rPr kumimoji="0" lang="bg-BG" sz="2800" b="1" i="0" u="none" strike="noStrike" cap="none" normalizeH="0" baseline="0" dirty="0" smtClean="0">
                <a:ln>
                  <a:noFill/>
                </a:ln>
                <a:solidFill>
                  <a:schemeClr val="tx1"/>
                </a:solidFill>
                <a:effectLst/>
                <a:latin typeface="Arial" charset="0"/>
                <a:cs typeface="Arial" charset="0"/>
              </a:rPr>
              <a:t>  </a:t>
            </a:r>
          </a:p>
        </p:txBody>
      </p:sp>
      <p:pic>
        <p:nvPicPr>
          <p:cNvPr id="5125" name="Picture 5" descr="click to hear">
            <a:hlinkClick r:id="rId5"/>
          </p:cNvPr>
          <p:cNvPicPr>
            <a:picLocks noChangeAspect="1" noChangeArrowheads="1"/>
          </p:cNvPicPr>
          <p:nvPr/>
        </p:nvPicPr>
        <p:blipFill>
          <a:blip r:embed="rId3" cstate="print"/>
          <a:srcRect/>
          <a:stretch>
            <a:fillRect/>
          </a:stretch>
        </p:blipFill>
        <p:spPr bwMode="auto">
          <a:xfrm>
            <a:off x="2571750" y="-252413"/>
            <a:ext cx="95250" cy="95250"/>
          </a:xfrm>
          <a:prstGeom prst="rect">
            <a:avLst/>
          </a:prstGeom>
          <a:noFill/>
        </p:spPr>
      </p:pic>
      <p:sp>
        <p:nvSpPr>
          <p:cNvPr id="12" name="Rectangle 11"/>
          <p:cNvSpPr/>
          <p:nvPr/>
        </p:nvSpPr>
        <p:spPr>
          <a:xfrm>
            <a:off x="4643438" y="6021288"/>
            <a:ext cx="1368722" cy="400110"/>
          </a:xfrm>
          <a:prstGeom prst="rect">
            <a:avLst/>
          </a:prstGeom>
          <a:solidFill>
            <a:schemeClr val="bg1"/>
          </a:solidFill>
        </p:spPr>
        <p:txBody>
          <a:bodyPr wrap="square">
            <a:spAutoFit/>
          </a:bodyPr>
          <a:lstStyle/>
          <a:p>
            <a:pPr lvl="0" fontAlgn="base">
              <a:spcBef>
                <a:spcPct val="0"/>
              </a:spcBef>
              <a:spcAft>
                <a:spcPct val="0"/>
              </a:spcAft>
            </a:pPr>
            <a:r>
              <a:rPr lang="en-US" sz="2000" b="1" dirty="0" smtClean="0">
                <a:latin typeface="Arial" charset="0"/>
                <a:cs typeface="Arial" charset="0"/>
                <a:hlinkClick r:id="rId6" action="ppaction://hlinkfile"/>
              </a:rPr>
              <a:t>tiger</a:t>
            </a:r>
            <a:endParaRPr lang="bg-BG" sz="2000" b="1" dirty="0" smtClean="0">
              <a:latin typeface="Arial" charset="0"/>
              <a:cs typeface="Arial" charset="0"/>
            </a:endParaRPr>
          </a:p>
        </p:txBody>
      </p:sp>
      <p:pic>
        <p:nvPicPr>
          <p:cNvPr id="8" name="Picture 4" descr="http://www1.znam.bg/resources/1/1064591325.jpg"/>
          <p:cNvPicPr>
            <a:picLocks noChangeAspect="1" noChangeArrowheads="1"/>
          </p:cNvPicPr>
          <p:nvPr/>
        </p:nvPicPr>
        <p:blipFill>
          <a:blip r:embed="rId7" cstate="print"/>
          <a:srcRect/>
          <a:stretch>
            <a:fillRect/>
          </a:stretch>
        </p:blipFill>
        <p:spPr bwMode="auto">
          <a:xfrm>
            <a:off x="6444208" y="2852936"/>
            <a:ext cx="2357454" cy="2571768"/>
          </a:xfrm>
          <a:prstGeom prst="rect">
            <a:avLst/>
          </a:prstGeom>
          <a:noFill/>
        </p:spPr>
      </p:pic>
      <p:pic>
        <p:nvPicPr>
          <p:cNvPr id="9" name="Picture 6" descr="http://www1.znam.bg/resources/1/2422524442.jpg">
            <a:hlinkClick r:id="rId8" action="ppaction://hlinkpres?slideindex=1&amp;slidetitle="/>
          </p:cNvPr>
          <p:cNvPicPr>
            <a:picLocks noChangeAspect="1" noChangeArrowheads="1"/>
          </p:cNvPicPr>
          <p:nvPr/>
        </p:nvPicPr>
        <p:blipFill>
          <a:blip r:embed="rId9" cstate="print"/>
          <a:srcRect/>
          <a:stretch>
            <a:fillRect/>
          </a:stretch>
        </p:blipFill>
        <p:spPr bwMode="auto">
          <a:xfrm>
            <a:off x="285720" y="928670"/>
            <a:ext cx="1428750" cy="2586050"/>
          </a:xfrm>
          <a:prstGeom prst="rect">
            <a:avLst/>
          </a:prstGeom>
          <a:noFill/>
        </p:spPr>
      </p:pic>
      <p:sp>
        <p:nvSpPr>
          <p:cNvPr id="10" name="Rectangle 9"/>
          <p:cNvSpPr/>
          <p:nvPr/>
        </p:nvSpPr>
        <p:spPr>
          <a:xfrm>
            <a:off x="2339752" y="4077072"/>
            <a:ext cx="2016224" cy="369332"/>
          </a:xfrm>
          <a:prstGeom prst="rect">
            <a:avLst/>
          </a:prstGeom>
          <a:solidFill>
            <a:schemeClr val="bg1"/>
          </a:solidFill>
        </p:spPr>
        <p:txBody>
          <a:bodyPr wrap="square">
            <a:spAutoFit/>
          </a:bodyPr>
          <a:lstStyle/>
          <a:p>
            <a:r>
              <a:rPr lang="en-US" b="1" dirty="0" smtClean="0">
                <a:latin typeface="Arial" charset="0"/>
                <a:cs typeface="Arial" charset="0"/>
              </a:rPr>
              <a:t>Polar bear</a:t>
            </a:r>
            <a:endParaRPr lang="bg-BG" dirty="0"/>
          </a:p>
        </p:txBody>
      </p:sp>
      <p:sp>
        <p:nvSpPr>
          <p:cNvPr id="11" name="Rectangle 10"/>
          <p:cNvSpPr/>
          <p:nvPr/>
        </p:nvSpPr>
        <p:spPr>
          <a:xfrm>
            <a:off x="1285852" y="6072206"/>
            <a:ext cx="2134020" cy="400110"/>
          </a:xfrm>
          <a:prstGeom prst="rect">
            <a:avLst/>
          </a:prstGeom>
          <a:solidFill>
            <a:schemeClr val="bg1"/>
          </a:solidFill>
        </p:spPr>
        <p:txBody>
          <a:bodyPr wrap="square">
            <a:spAutoFit/>
          </a:bodyPr>
          <a:lstStyle/>
          <a:p>
            <a:r>
              <a:rPr lang="en-US" sz="2000" b="1" dirty="0" smtClean="0">
                <a:latin typeface="Arial" charset="0"/>
                <a:cs typeface="Arial" charset="0"/>
                <a:hlinkClick r:id="rId10" action="ppaction://hlinkfile"/>
              </a:rPr>
              <a:t>Black  bear</a:t>
            </a:r>
            <a:endParaRPr lang="bg-BG"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examples of carnivorous mammals [3]"/>
          <p:cNvPicPr>
            <a:picLocks noChangeAspect="1" noChangeArrowheads="1"/>
          </p:cNvPicPr>
          <p:nvPr/>
        </p:nvPicPr>
        <p:blipFill>
          <a:blip r:embed="rId2" cstate="print"/>
          <a:srcRect l="3804" t="5859" r="4891" b="8203"/>
          <a:stretch>
            <a:fillRect/>
          </a:stretch>
        </p:blipFill>
        <p:spPr bwMode="auto">
          <a:xfrm>
            <a:off x="467544" y="404664"/>
            <a:ext cx="8302015" cy="6143668"/>
          </a:xfrm>
          <a:prstGeom prst="rect">
            <a:avLst/>
          </a:prstGeom>
          <a:noFill/>
        </p:spPr>
      </p:pic>
      <p:sp>
        <p:nvSpPr>
          <p:cNvPr id="7" name="Rectangle 6"/>
          <p:cNvSpPr/>
          <p:nvPr/>
        </p:nvSpPr>
        <p:spPr>
          <a:xfrm>
            <a:off x="0" y="260648"/>
            <a:ext cx="8032406" cy="523220"/>
          </a:xfrm>
          <a:prstGeom prst="rect">
            <a:avLst/>
          </a:prstGeom>
        </p:spPr>
        <p:txBody>
          <a:bodyPr wrap="square">
            <a:spAutoFit/>
          </a:bodyPr>
          <a:lstStyle/>
          <a:p>
            <a:pPr lvl="0" fontAlgn="base">
              <a:spcBef>
                <a:spcPct val="0"/>
              </a:spcBef>
              <a:spcAft>
                <a:spcPct val="0"/>
              </a:spcAft>
            </a:pPr>
            <a:r>
              <a:rPr kumimoji="0" lang="bg-BG" sz="2800" i="0" u="none" strike="noStrike" cap="none" normalizeH="0" baseline="0" dirty="0" smtClean="0">
                <a:ln>
                  <a:noFill/>
                </a:ln>
                <a:solidFill>
                  <a:schemeClr val="tx1"/>
                </a:solidFill>
                <a:effectLst/>
                <a:latin typeface="Arial" charset="0"/>
                <a:cs typeface="Arial" charset="0"/>
                <a:hlinkClick r:id="rId3" action="ppaction://hlinkfile"/>
              </a:rPr>
              <a:t>examples of carnivorous mammals   </a:t>
            </a:r>
            <a:endParaRPr kumimoji="0" lang="bg-BG" sz="2800" i="0" u="none" strike="noStrike" cap="none" normalizeH="0" baseline="0" dirty="0" smtClean="0">
              <a:ln>
                <a:noFill/>
              </a:ln>
              <a:solidFill>
                <a:schemeClr val="tx1"/>
              </a:solidFill>
              <a:effectLst/>
              <a:latin typeface="Arial" charset="0"/>
              <a:cs typeface="Arial" charset="0"/>
            </a:endParaRPr>
          </a:p>
        </p:txBody>
      </p:sp>
      <p:sp>
        <p:nvSpPr>
          <p:cNvPr id="11" name="Rectangle 4"/>
          <p:cNvSpPr>
            <a:spLocks noChangeArrowheads="1"/>
          </p:cNvSpPr>
          <p:nvPr/>
        </p:nvSpPr>
        <p:spPr bwMode="auto">
          <a:xfrm>
            <a:off x="0" y="0"/>
            <a:ext cx="392905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b="1" i="0" u="none" strike="noStrike" cap="none" normalizeH="0" baseline="0" dirty="0" smtClean="0">
                <a:ln>
                  <a:noFill/>
                </a:ln>
                <a:solidFill>
                  <a:schemeClr val="tx1"/>
                </a:solidFill>
                <a:effectLst/>
                <a:latin typeface="Arial" charset="0"/>
                <a:cs typeface="Arial" charset="0"/>
              </a:rPr>
              <a:t>  </a:t>
            </a:r>
          </a:p>
        </p:txBody>
      </p:sp>
      <p:sp>
        <p:nvSpPr>
          <p:cNvPr id="8" name="Rectangle 7"/>
          <p:cNvSpPr/>
          <p:nvPr/>
        </p:nvSpPr>
        <p:spPr>
          <a:xfrm>
            <a:off x="3000364" y="6000768"/>
            <a:ext cx="751424" cy="369332"/>
          </a:xfrm>
          <a:prstGeom prst="rect">
            <a:avLst/>
          </a:prstGeom>
        </p:spPr>
        <p:txBody>
          <a:bodyPr wrap="none">
            <a:spAutoFit/>
          </a:bodyPr>
          <a:lstStyle/>
          <a:p>
            <a:r>
              <a:rPr lang="en-US" dirty="0" smtClean="0"/>
              <a:t>hyena</a:t>
            </a:r>
            <a:endParaRPr lang="bg-BG" dirty="0"/>
          </a:p>
        </p:txBody>
      </p:sp>
      <p:sp>
        <p:nvSpPr>
          <p:cNvPr id="9" name="Rectangle 8"/>
          <p:cNvSpPr/>
          <p:nvPr/>
        </p:nvSpPr>
        <p:spPr>
          <a:xfrm>
            <a:off x="8001024" y="4643446"/>
            <a:ext cx="706732" cy="369332"/>
          </a:xfrm>
          <a:prstGeom prst="rect">
            <a:avLst/>
          </a:prstGeom>
        </p:spPr>
        <p:txBody>
          <a:bodyPr wrap="none">
            <a:spAutoFit/>
          </a:bodyPr>
          <a:lstStyle/>
          <a:p>
            <a:r>
              <a:rPr lang="en-US" dirty="0" smtClean="0"/>
              <a:t>Brock</a:t>
            </a:r>
            <a:endParaRPr lang="bg-BG"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examples of carnivorous mammals [2]"/>
          <p:cNvPicPr>
            <a:picLocks noChangeAspect="1" noChangeArrowheads="1"/>
          </p:cNvPicPr>
          <p:nvPr/>
        </p:nvPicPr>
        <p:blipFill>
          <a:blip r:embed="rId2" cstate="print"/>
          <a:srcRect/>
          <a:stretch>
            <a:fillRect/>
          </a:stretch>
        </p:blipFill>
        <p:spPr bwMode="auto">
          <a:xfrm>
            <a:off x="0" y="0"/>
            <a:ext cx="7500958" cy="6858000"/>
          </a:xfrm>
          <a:prstGeom prst="rect">
            <a:avLst/>
          </a:prstGeom>
          <a:noFill/>
        </p:spPr>
      </p:pic>
      <p:sp>
        <p:nvSpPr>
          <p:cNvPr id="2" name="Title 1"/>
          <p:cNvSpPr>
            <a:spLocks noGrp="1"/>
          </p:cNvSpPr>
          <p:nvPr>
            <p:ph type="title"/>
          </p:nvPr>
        </p:nvSpPr>
        <p:spPr>
          <a:xfrm>
            <a:off x="0" y="0"/>
            <a:ext cx="5972188" cy="1143000"/>
          </a:xfrm>
        </p:spPr>
        <p:txBody>
          <a:bodyPr/>
          <a:lstStyle/>
          <a:p>
            <a:r>
              <a:rPr lang="en-US" dirty="0" smtClean="0"/>
              <a:t>Carnivorous   </a:t>
            </a:r>
            <a:endParaRPr lang="bg-BG" dirty="0"/>
          </a:p>
        </p:txBody>
      </p:sp>
      <p:pic>
        <p:nvPicPr>
          <p:cNvPr id="5" name="Picture 8" descr="D:\SIP deveti 2011\leopard.jpg"/>
          <p:cNvPicPr>
            <a:picLocks noChangeAspect="1" noChangeArrowheads="1"/>
          </p:cNvPicPr>
          <p:nvPr/>
        </p:nvPicPr>
        <p:blipFill>
          <a:blip r:embed="rId3" cstate="print"/>
          <a:srcRect/>
          <a:stretch>
            <a:fillRect/>
          </a:stretch>
        </p:blipFill>
        <p:spPr bwMode="auto">
          <a:xfrm>
            <a:off x="6715140" y="1700808"/>
            <a:ext cx="2176445" cy="3442356"/>
          </a:xfrm>
          <a:prstGeom prst="rect">
            <a:avLst/>
          </a:prstGeom>
          <a:noFill/>
        </p:spPr>
      </p:pic>
      <p:sp>
        <p:nvSpPr>
          <p:cNvPr id="7" name="Rectangle 6"/>
          <p:cNvSpPr/>
          <p:nvPr/>
        </p:nvSpPr>
        <p:spPr>
          <a:xfrm>
            <a:off x="7643834" y="5572140"/>
            <a:ext cx="906082" cy="369332"/>
          </a:xfrm>
          <a:prstGeom prst="rect">
            <a:avLst/>
          </a:prstGeom>
        </p:spPr>
        <p:txBody>
          <a:bodyPr wrap="none">
            <a:spAutoFit/>
          </a:bodyPr>
          <a:lstStyle/>
          <a:p>
            <a:r>
              <a:rPr lang="en-US" dirty="0" smtClean="0">
                <a:hlinkClick r:id="rId4" action="ppaction://hlinkfile"/>
              </a:rPr>
              <a:t>leopard</a:t>
            </a:r>
            <a:endParaRPr lang="bg-BG"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85729"/>
            <a:ext cx="2686040" cy="2571768"/>
          </a:xfrm>
        </p:spPr>
        <p:txBody>
          <a:bodyPr/>
          <a:lstStyle/>
          <a:p>
            <a:endParaRPr lang="bg-BG" dirty="0"/>
          </a:p>
        </p:txBody>
      </p:sp>
      <p:pic>
        <p:nvPicPr>
          <p:cNvPr id="1026" name="Picture 2" descr="http://www1.znam.bg/resources/1/1276752295.jpg"/>
          <p:cNvPicPr>
            <a:picLocks noChangeAspect="1" noChangeArrowheads="1"/>
          </p:cNvPicPr>
          <p:nvPr/>
        </p:nvPicPr>
        <p:blipFill>
          <a:blip r:embed="rId2" cstate="print"/>
          <a:srcRect/>
          <a:stretch>
            <a:fillRect/>
          </a:stretch>
        </p:blipFill>
        <p:spPr bwMode="auto">
          <a:xfrm>
            <a:off x="3500430" y="3619499"/>
            <a:ext cx="4191000" cy="3238501"/>
          </a:xfrm>
          <a:prstGeom prst="rect">
            <a:avLst/>
          </a:prstGeom>
          <a:noFill/>
        </p:spPr>
      </p:pic>
      <p:sp>
        <p:nvSpPr>
          <p:cNvPr id="5" name="Rectangle 4"/>
          <p:cNvSpPr/>
          <p:nvPr/>
        </p:nvSpPr>
        <p:spPr>
          <a:xfrm>
            <a:off x="4304939" y="3244334"/>
            <a:ext cx="729687" cy="461665"/>
          </a:xfrm>
          <a:prstGeom prst="rect">
            <a:avLst/>
          </a:prstGeom>
        </p:spPr>
        <p:txBody>
          <a:bodyPr wrap="none">
            <a:spAutoFit/>
          </a:bodyPr>
          <a:lstStyle/>
          <a:p>
            <a:r>
              <a:rPr lang="en-US" sz="2400" b="1" dirty="0" smtClean="0">
                <a:latin typeface="Arial" pitchFamily="34" charset="0"/>
                <a:cs typeface="Arial" pitchFamily="34" charset="0"/>
                <a:hlinkClick r:id="rId3" action="ppaction://hlinkfile"/>
              </a:rPr>
              <a:t>lion</a:t>
            </a:r>
            <a:endParaRPr lang="bg-BG" sz="2400" b="1" dirty="0">
              <a:latin typeface="Arial" pitchFamily="34" charset="0"/>
              <a:cs typeface="Arial" pitchFamily="34" charset="0"/>
            </a:endParaRPr>
          </a:p>
        </p:txBody>
      </p:sp>
      <p:pic>
        <p:nvPicPr>
          <p:cNvPr id="1028" name="Picture 4" descr="http://www1.znam.bg/resources/1/4280906879.jpg"/>
          <p:cNvPicPr>
            <a:picLocks noChangeAspect="1" noChangeArrowheads="1"/>
          </p:cNvPicPr>
          <p:nvPr/>
        </p:nvPicPr>
        <p:blipFill>
          <a:blip r:embed="rId4" cstate="print"/>
          <a:srcRect/>
          <a:stretch>
            <a:fillRect/>
          </a:stretch>
        </p:blipFill>
        <p:spPr bwMode="auto">
          <a:xfrm>
            <a:off x="0" y="3619499"/>
            <a:ext cx="3686175" cy="3238501"/>
          </a:xfrm>
          <a:prstGeom prst="rect">
            <a:avLst/>
          </a:prstGeom>
          <a:noFill/>
        </p:spPr>
      </p:pic>
      <p:sp>
        <p:nvSpPr>
          <p:cNvPr id="7" name="Rectangle 6"/>
          <p:cNvSpPr/>
          <p:nvPr/>
        </p:nvSpPr>
        <p:spPr>
          <a:xfrm>
            <a:off x="2143108" y="3643314"/>
            <a:ext cx="851515" cy="461665"/>
          </a:xfrm>
          <a:prstGeom prst="rect">
            <a:avLst/>
          </a:prstGeom>
        </p:spPr>
        <p:txBody>
          <a:bodyPr wrap="none">
            <a:spAutoFit/>
          </a:bodyPr>
          <a:lstStyle/>
          <a:p>
            <a:r>
              <a:rPr lang="en-US" sz="2400" b="1" dirty="0" smtClean="0">
                <a:latin typeface="Arial" pitchFamily="34" charset="0"/>
                <a:cs typeface="Arial" pitchFamily="34" charset="0"/>
              </a:rPr>
              <a:t>tiger</a:t>
            </a:r>
            <a:endParaRPr lang="bg-BG" sz="2400" b="1" dirty="0">
              <a:latin typeface="Arial" pitchFamily="34" charset="0"/>
              <a:cs typeface="Arial" pitchFamily="34" charset="0"/>
            </a:endParaRPr>
          </a:p>
        </p:txBody>
      </p:sp>
      <p:pic>
        <p:nvPicPr>
          <p:cNvPr id="1030" name="Picture 6" descr="http://www1.znam.bg/resources/1/1223048915.jpg">
            <a:hlinkClick r:id="rId5"/>
          </p:cNvPr>
          <p:cNvPicPr>
            <a:picLocks noChangeAspect="1" noChangeArrowheads="1"/>
          </p:cNvPicPr>
          <p:nvPr/>
        </p:nvPicPr>
        <p:blipFill>
          <a:blip r:embed="rId6" cstate="print"/>
          <a:srcRect/>
          <a:stretch>
            <a:fillRect/>
          </a:stretch>
        </p:blipFill>
        <p:spPr bwMode="auto">
          <a:xfrm>
            <a:off x="285720" y="428604"/>
            <a:ext cx="3571868" cy="2857520"/>
          </a:xfrm>
          <a:prstGeom prst="rect">
            <a:avLst/>
          </a:prstGeom>
          <a:noFill/>
        </p:spPr>
      </p:pic>
      <p:pic>
        <p:nvPicPr>
          <p:cNvPr id="10" name="Picture 10" descr="D:\SIP deveti 2011\xiena.jpg"/>
          <p:cNvPicPr>
            <a:picLocks noChangeAspect="1" noChangeArrowheads="1"/>
          </p:cNvPicPr>
          <p:nvPr/>
        </p:nvPicPr>
        <p:blipFill>
          <a:blip r:embed="rId7" cstate="print"/>
          <a:srcRect/>
          <a:stretch>
            <a:fillRect/>
          </a:stretch>
        </p:blipFill>
        <p:spPr bwMode="auto">
          <a:xfrm>
            <a:off x="4786314" y="285728"/>
            <a:ext cx="3857652" cy="3238500"/>
          </a:xfrm>
          <a:prstGeom prst="rect">
            <a:avLst/>
          </a:prstGeom>
          <a:noFill/>
        </p:spPr>
      </p:pic>
      <p:sp>
        <p:nvSpPr>
          <p:cNvPr id="9" name="Rectangle 8"/>
          <p:cNvSpPr/>
          <p:nvPr/>
        </p:nvSpPr>
        <p:spPr>
          <a:xfrm>
            <a:off x="1857356" y="3143248"/>
            <a:ext cx="646331" cy="461665"/>
          </a:xfrm>
          <a:prstGeom prst="rect">
            <a:avLst/>
          </a:prstGeom>
        </p:spPr>
        <p:txBody>
          <a:bodyPr wrap="none">
            <a:spAutoFit/>
          </a:bodyPr>
          <a:lstStyle/>
          <a:p>
            <a:r>
              <a:rPr lang="en-US" sz="2400" b="1" dirty="0" smtClean="0">
                <a:latin typeface="Arial" pitchFamily="34" charset="0"/>
                <a:cs typeface="Arial" pitchFamily="34" charset="0"/>
              </a:rPr>
              <a:t>fox</a:t>
            </a:r>
            <a:endParaRPr lang="bg-BG" sz="2400" b="1" dirty="0">
              <a:latin typeface="Arial" pitchFamily="34" charset="0"/>
              <a:cs typeface="Arial" pitchFamily="34" charset="0"/>
            </a:endParaRPr>
          </a:p>
        </p:txBody>
      </p:sp>
      <p:sp>
        <p:nvSpPr>
          <p:cNvPr id="14" name="Rectangle 13"/>
          <p:cNvSpPr/>
          <p:nvPr/>
        </p:nvSpPr>
        <p:spPr>
          <a:xfrm>
            <a:off x="4857752" y="500042"/>
            <a:ext cx="1074333" cy="461665"/>
          </a:xfrm>
          <a:prstGeom prst="rect">
            <a:avLst/>
          </a:prstGeom>
        </p:spPr>
        <p:txBody>
          <a:bodyPr wrap="none">
            <a:spAutoFit/>
          </a:bodyPr>
          <a:lstStyle/>
          <a:p>
            <a:r>
              <a:rPr lang="en-US" sz="2400" b="1" dirty="0" smtClean="0">
                <a:latin typeface="Arial" pitchFamily="34" charset="0"/>
                <a:cs typeface="Arial" pitchFamily="34" charset="0"/>
              </a:rPr>
              <a:t>hyena</a:t>
            </a:r>
            <a:endParaRPr lang="bg-BG"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836712"/>
          </a:xfrm>
        </p:spPr>
        <p:txBody>
          <a:bodyPr>
            <a:normAutofit/>
          </a:bodyPr>
          <a:lstStyle/>
          <a:p>
            <a:pPr algn="l"/>
            <a:r>
              <a:rPr lang="bg-BG" sz="3200" b="1" dirty="0" smtClean="0">
                <a:latin typeface="Arial" charset="0"/>
                <a:cs typeface="Arial" charset="0"/>
              </a:rPr>
              <a:t>examples of carnivorous mammals</a:t>
            </a:r>
            <a:endParaRPr lang="bg-BG" sz="3200" dirty="0"/>
          </a:p>
        </p:txBody>
      </p:sp>
      <p:sp>
        <p:nvSpPr>
          <p:cNvPr id="3" name="Content Placeholder 2"/>
          <p:cNvSpPr>
            <a:spLocks noGrp="1"/>
          </p:cNvSpPr>
          <p:nvPr>
            <p:ph idx="1"/>
          </p:nvPr>
        </p:nvSpPr>
        <p:spPr>
          <a:xfrm>
            <a:off x="457200" y="1600200"/>
            <a:ext cx="1757346" cy="4525963"/>
          </a:xfrm>
        </p:spPr>
        <p:txBody>
          <a:bodyPr/>
          <a:lstStyle/>
          <a:p>
            <a:pPr marL="0" lvl="0" indent="0" fontAlgn="base">
              <a:spcBef>
                <a:spcPct val="0"/>
              </a:spcBef>
              <a:spcAft>
                <a:spcPct val="0"/>
              </a:spcAft>
              <a:buNone/>
            </a:pPr>
            <a:r>
              <a:rPr lang="bg-BG" b="1" dirty="0" smtClean="0">
                <a:latin typeface="Arial" charset="0"/>
                <a:cs typeface="Arial" charset="0"/>
              </a:rPr>
              <a:t> </a:t>
            </a:r>
          </a:p>
        </p:txBody>
      </p:sp>
      <p:pic>
        <p:nvPicPr>
          <p:cNvPr id="4" name="Picture 6" descr="examples of carnivorous mammals [4]"/>
          <p:cNvPicPr>
            <a:picLocks noChangeAspect="1" noChangeArrowheads="1"/>
          </p:cNvPicPr>
          <p:nvPr/>
        </p:nvPicPr>
        <p:blipFill>
          <a:blip r:embed="rId2" cstate="print"/>
          <a:srcRect t="9375" r="8855" b="6250"/>
          <a:stretch>
            <a:fillRect/>
          </a:stretch>
        </p:blipFill>
        <p:spPr bwMode="auto">
          <a:xfrm>
            <a:off x="0" y="620688"/>
            <a:ext cx="4786314" cy="6237312"/>
          </a:xfrm>
          <a:prstGeom prst="rect">
            <a:avLst/>
          </a:prstGeom>
          <a:noFill/>
        </p:spPr>
      </p:pic>
      <p:pic>
        <p:nvPicPr>
          <p:cNvPr id="5" name="Picture 9" descr="examples of carnivorous mammals [5]"/>
          <p:cNvPicPr>
            <a:picLocks noChangeAspect="1" noChangeArrowheads="1"/>
          </p:cNvPicPr>
          <p:nvPr/>
        </p:nvPicPr>
        <p:blipFill>
          <a:blip r:embed="rId3" cstate="print"/>
          <a:srcRect l="4412" t="10156" r="8824" b="5859"/>
          <a:stretch>
            <a:fillRect/>
          </a:stretch>
        </p:blipFill>
        <p:spPr bwMode="auto">
          <a:xfrm>
            <a:off x="4929158" y="548680"/>
            <a:ext cx="4214842" cy="6309320"/>
          </a:xfrm>
          <a:prstGeom prst="rect">
            <a:avLst/>
          </a:prstGeom>
          <a:noFill/>
        </p:spPr>
      </p:pic>
      <p:sp>
        <p:nvSpPr>
          <p:cNvPr id="6" name="Rectangle 5"/>
          <p:cNvSpPr/>
          <p:nvPr/>
        </p:nvSpPr>
        <p:spPr>
          <a:xfrm>
            <a:off x="5643570" y="6143644"/>
            <a:ext cx="846514" cy="369332"/>
          </a:xfrm>
          <a:prstGeom prst="rect">
            <a:avLst/>
          </a:prstGeom>
        </p:spPr>
        <p:txBody>
          <a:bodyPr wrap="none">
            <a:spAutoFit/>
          </a:bodyPr>
          <a:lstStyle/>
          <a:p>
            <a:r>
              <a:rPr lang="en-US" b="1" dirty="0" smtClean="0">
                <a:hlinkClick r:id="rId4" action="ppaction://hlinkfile"/>
              </a:rPr>
              <a:t>weasel</a:t>
            </a:r>
            <a:endParaRPr lang="bg-BG"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examples of ungulate mammals [1]"/>
          <p:cNvPicPr>
            <a:picLocks noChangeAspect="1" noChangeArrowheads="1"/>
          </p:cNvPicPr>
          <p:nvPr/>
        </p:nvPicPr>
        <p:blipFill>
          <a:blip r:embed="rId2" cstate="print"/>
          <a:srcRect/>
          <a:stretch>
            <a:fillRect/>
          </a:stretch>
        </p:blipFill>
        <p:spPr bwMode="auto">
          <a:xfrm>
            <a:off x="3786182" y="1000108"/>
            <a:ext cx="5357818" cy="5572164"/>
          </a:xfrm>
          <a:prstGeom prst="rect">
            <a:avLst/>
          </a:prstGeom>
          <a:noFill/>
          <a:ln w="9525">
            <a:noFill/>
            <a:miter lim="800000"/>
            <a:headEnd/>
            <a:tailEnd/>
          </a:ln>
        </p:spPr>
      </p:pic>
      <p:pic>
        <p:nvPicPr>
          <p:cNvPr id="13" name="Picture 2" descr="http://www1.znam.bg/resources/1/1335911798.jpg"/>
          <p:cNvPicPr>
            <a:picLocks noChangeAspect="1" noChangeArrowheads="1"/>
          </p:cNvPicPr>
          <p:nvPr/>
        </p:nvPicPr>
        <p:blipFill>
          <a:blip r:embed="rId3" cstate="print"/>
          <a:srcRect/>
          <a:stretch>
            <a:fillRect/>
          </a:stretch>
        </p:blipFill>
        <p:spPr bwMode="auto">
          <a:xfrm>
            <a:off x="1475656" y="3929042"/>
            <a:ext cx="2286006" cy="2928958"/>
          </a:xfrm>
          <a:prstGeom prst="rect">
            <a:avLst/>
          </a:prstGeom>
          <a:noFill/>
        </p:spPr>
      </p:pic>
      <p:sp>
        <p:nvSpPr>
          <p:cNvPr id="2" name="Title 1"/>
          <p:cNvSpPr>
            <a:spLocks noGrp="1"/>
          </p:cNvSpPr>
          <p:nvPr>
            <p:ph type="title"/>
          </p:nvPr>
        </p:nvSpPr>
        <p:spPr>
          <a:xfrm>
            <a:off x="357158" y="285728"/>
            <a:ext cx="8401080" cy="1071546"/>
          </a:xfrm>
        </p:spPr>
        <p:txBody>
          <a:bodyPr>
            <a:noAutofit/>
          </a:bodyPr>
          <a:lstStyle/>
          <a:p>
            <a:pPr lvl="0"/>
            <a:r>
              <a:rPr lang="bg-BG" sz="3200" b="1" dirty="0" smtClean="0">
                <a:latin typeface="Arial" charset="0"/>
                <a:cs typeface="Arial" charset="0"/>
              </a:rPr>
              <a:t>UNGULATE </a:t>
            </a:r>
            <a:r>
              <a:rPr lang="en-US" sz="3200" b="1" dirty="0" smtClean="0">
                <a:latin typeface="Arial" charset="0"/>
                <a:cs typeface="Arial" charset="0"/>
              </a:rPr>
              <a:t>  </a:t>
            </a:r>
            <a:r>
              <a:rPr lang="bg-BG" sz="3200" b="1" dirty="0" smtClean="0">
                <a:latin typeface="Arial" charset="0"/>
                <a:cs typeface="Arial" charset="0"/>
              </a:rPr>
              <a:t>MAMMALS</a:t>
            </a:r>
            <a:r>
              <a:rPr lang="en-US" sz="3200" b="1" dirty="0" smtClean="0">
                <a:latin typeface="Arial" charset="0"/>
                <a:cs typeface="Arial" charset="0"/>
              </a:rPr>
              <a:t> </a:t>
            </a:r>
            <a:br>
              <a:rPr lang="en-US" sz="3200" b="1" dirty="0" smtClean="0">
                <a:latin typeface="Arial" charset="0"/>
                <a:cs typeface="Arial" charset="0"/>
              </a:rPr>
            </a:br>
            <a:r>
              <a:rPr lang="en-US" sz="3200" b="1" dirty="0" smtClean="0">
                <a:latin typeface="Arial" charset="0"/>
                <a:cs typeface="Arial" charset="0"/>
              </a:rPr>
              <a:t>are even-toed and odd-toed ungulates</a:t>
            </a:r>
            <a:r>
              <a:rPr lang="bg-BG" sz="3200" b="1" dirty="0" smtClean="0">
                <a:latin typeface="Arial" charset="0"/>
                <a:cs typeface="Arial" charset="0"/>
              </a:rPr>
              <a:t/>
            </a:r>
            <a:br>
              <a:rPr lang="bg-BG" sz="3200" b="1" dirty="0" smtClean="0">
                <a:latin typeface="Arial" charset="0"/>
                <a:cs typeface="Arial" charset="0"/>
              </a:rPr>
            </a:br>
            <a:endParaRPr lang="bg-BG" sz="3200" dirty="0"/>
          </a:p>
        </p:txBody>
      </p:sp>
      <p:sp>
        <p:nvSpPr>
          <p:cNvPr id="3" name="Content Placeholder 2"/>
          <p:cNvSpPr>
            <a:spLocks noGrp="1"/>
          </p:cNvSpPr>
          <p:nvPr>
            <p:ph idx="1"/>
          </p:nvPr>
        </p:nvSpPr>
        <p:spPr>
          <a:xfrm>
            <a:off x="500034" y="1357298"/>
            <a:ext cx="4900618" cy="3429023"/>
          </a:xfrm>
        </p:spPr>
        <p:txBody>
          <a:bodyPr>
            <a:noAutofit/>
          </a:bodyPr>
          <a:lstStyle/>
          <a:p>
            <a:pPr marL="0" lvl="0" indent="0" eaLnBrk="0" fontAlgn="base" hangingPunct="0">
              <a:spcBef>
                <a:spcPct val="0"/>
              </a:spcBef>
              <a:spcAft>
                <a:spcPct val="0"/>
              </a:spcAft>
              <a:buNone/>
            </a:pPr>
            <a:r>
              <a:rPr lang="en-US" sz="2400" b="1" dirty="0" smtClean="0">
                <a:latin typeface="Arial" charset="0"/>
                <a:cs typeface="Arial" charset="0"/>
              </a:rPr>
              <a:t> Even-toed ungulates. They comprises h</a:t>
            </a:r>
            <a:r>
              <a:rPr lang="bg-BG" sz="2400" b="1" dirty="0" smtClean="0">
                <a:latin typeface="Arial" charset="0"/>
                <a:cs typeface="Arial" charset="0"/>
              </a:rPr>
              <a:t>erbivorous </a:t>
            </a:r>
            <a:r>
              <a:rPr lang="en-US" sz="2400" b="1" dirty="0" smtClean="0">
                <a:latin typeface="Arial" charset="0"/>
                <a:cs typeface="Arial" charset="0"/>
              </a:rPr>
              <a:t>large mammals, which</a:t>
            </a:r>
            <a:r>
              <a:rPr lang="bg-BG" sz="2400" b="1" dirty="0" smtClean="0">
                <a:latin typeface="Arial" charset="0"/>
                <a:cs typeface="Arial" charset="0"/>
              </a:rPr>
              <a:t> hav</a:t>
            </a:r>
            <a:r>
              <a:rPr lang="en-US" sz="2400" b="1" dirty="0" smtClean="0">
                <a:latin typeface="Arial" charset="0"/>
                <a:cs typeface="Arial" charset="0"/>
              </a:rPr>
              <a:t>e only two toes on each limb</a:t>
            </a:r>
            <a:r>
              <a:rPr lang="bg-BG" sz="2400" b="1" dirty="0" smtClean="0">
                <a:latin typeface="Arial" charset="0"/>
                <a:cs typeface="Arial" charset="0"/>
              </a:rPr>
              <a:t>.</a:t>
            </a:r>
            <a:r>
              <a:rPr lang="en-US" sz="2400" b="1" dirty="0" smtClean="0">
                <a:latin typeface="Arial" charset="0"/>
                <a:cs typeface="Arial" charset="0"/>
              </a:rPr>
              <a:t> These toes are covered with horny structures – hoofs. Their way of moving are running. Pigs, </a:t>
            </a:r>
            <a:r>
              <a:rPr lang="en-US" sz="2400" b="1" dirty="0" smtClean="0">
                <a:latin typeface="Arial" charset="0"/>
                <a:cs typeface="Arial" charset="0"/>
                <a:hlinkClick r:id="rId4" action="ppaction://hlinkfile"/>
              </a:rPr>
              <a:t>hippopotamuses</a:t>
            </a:r>
            <a:r>
              <a:rPr lang="en-US" sz="2400" b="1" dirty="0" smtClean="0">
                <a:latin typeface="Arial" charset="0"/>
                <a:cs typeface="Arial" charset="0"/>
              </a:rPr>
              <a:t>, deer, antelopes, goats, giraffes, etc. belong within this order.</a:t>
            </a:r>
            <a:endParaRPr lang="bg-BG" sz="2400" b="1" dirty="0" smtClean="0">
              <a:latin typeface="Arial" charset="0"/>
              <a:cs typeface="Arial" charset="0"/>
            </a:endParaRPr>
          </a:p>
        </p:txBody>
      </p:sp>
      <p:sp>
        <p:nvSpPr>
          <p:cNvPr id="14" name="Rectangle 13"/>
          <p:cNvSpPr/>
          <p:nvPr/>
        </p:nvSpPr>
        <p:spPr>
          <a:xfrm>
            <a:off x="1928794" y="5929330"/>
            <a:ext cx="1938351" cy="400110"/>
          </a:xfrm>
          <a:prstGeom prst="rect">
            <a:avLst/>
          </a:prstGeom>
        </p:spPr>
        <p:txBody>
          <a:bodyPr wrap="none">
            <a:spAutoFit/>
          </a:bodyPr>
          <a:lstStyle/>
          <a:p>
            <a:r>
              <a:rPr lang="en-US" sz="2000" b="1" dirty="0" smtClean="0">
                <a:latin typeface="Arial" charset="0"/>
                <a:cs typeface="Arial" charset="0"/>
              </a:rPr>
              <a:t>hippopotamus</a:t>
            </a:r>
            <a:endParaRPr lang="bg-BG" sz="2000" b="1" dirty="0"/>
          </a:p>
        </p:txBody>
      </p:sp>
      <p:sp>
        <p:nvSpPr>
          <p:cNvPr id="15" name="Rectangle 14"/>
          <p:cNvSpPr/>
          <p:nvPr/>
        </p:nvSpPr>
        <p:spPr>
          <a:xfrm>
            <a:off x="7643834" y="1142984"/>
            <a:ext cx="712054" cy="400110"/>
          </a:xfrm>
          <a:prstGeom prst="rect">
            <a:avLst/>
          </a:prstGeom>
        </p:spPr>
        <p:txBody>
          <a:bodyPr wrap="none">
            <a:spAutoFit/>
          </a:bodyPr>
          <a:lstStyle/>
          <a:p>
            <a:r>
              <a:rPr lang="en-US" sz="2000" b="1" dirty="0" smtClean="0">
                <a:latin typeface="Arial" charset="0"/>
                <a:cs typeface="Arial" charset="0"/>
              </a:rPr>
              <a:t>pigs</a:t>
            </a:r>
            <a:endParaRPr lang="bg-BG" sz="2000" b="1" dirty="0"/>
          </a:p>
        </p:txBody>
      </p:sp>
      <p:pic>
        <p:nvPicPr>
          <p:cNvPr id="16" name="Picture 15" descr="examples of hooves"/>
          <p:cNvPicPr>
            <a:picLocks noChangeAspect="1" noChangeArrowheads="1"/>
          </p:cNvPicPr>
          <p:nvPr/>
        </p:nvPicPr>
        <p:blipFill>
          <a:blip r:embed="rId5" cstate="print"/>
          <a:srcRect l="23182" t="21485" r="50909" b="17968"/>
          <a:stretch>
            <a:fillRect/>
          </a:stretch>
        </p:blipFill>
        <p:spPr bwMode="auto">
          <a:xfrm>
            <a:off x="7143768" y="0"/>
            <a:ext cx="2000232" cy="157158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6"/>
          <p:cNvSpPr>
            <a:spLocks noChangeArrowheads="1"/>
          </p:cNvSpPr>
          <p:nvPr/>
        </p:nvSpPr>
        <p:spPr bwMode="auto">
          <a:xfrm>
            <a:off x="2286000" y="-203200"/>
            <a:ext cx="4572000" cy="6432550"/>
          </a:xfrm>
          <a:prstGeom prst="rect">
            <a:avLst/>
          </a:prstGeom>
          <a:noFill/>
          <a:ln w="9525">
            <a:noFill/>
            <a:miter lim="800000"/>
            <a:headEnd/>
            <a:tailEnd/>
          </a:ln>
        </p:spPr>
        <p:txBody>
          <a:bodyPr>
            <a:spAutoFit/>
          </a:bodyPr>
          <a:lstStyle/>
          <a:p>
            <a:r>
              <a:rPr lang="bg-BG" b="1"/>
              <a:t>. </a:t>
            </a:r>
            <a:br>
              <a:rPr lang="bg-BG" b="1"/>
            </a:br>
            <a:r>
              <a:rPr lang="bg-BG" b="1"/>
              <a:t>  </a:t>
            </a:r>
            <a:r>
              <a:rPr lang="bg-BG" sz="37600" b="1"/>
              <a:t/>
            </a:r>
            <a:br>
              <a:rPr lang="bg-BG" sz="37600" b="1"/>
            </a:br>
            <a:endParaRPr lang="bg-BG"/>
          </a:p>
        </p:txBody>
      </p:sp>
      <p:pic>
        <p:nvPicPr>
          <p:cNvPr id="18439" name="Picture 6" descr="examples of ungulate mammals [3]"/>
          <p:cNvPicPr>
            <a:picLocks noChangeAspect="1" noChangeArrowheads="1"/>
          </p:cNvPicPr>
          <p:nvPr/>
        </p:nvPicPr>
        <p:blipFill>
          <a:blip r:embed="rId2" cstate="print"/>
          <a:srcRect l="8594" r="61718" b="47130"/>
          <a:stretch>
            <a:fillRect/>
          </a:stretch>
        </p:blipFill>
        <p:spPr bwMode="auto">
          <a:xfrm>
            <a:off x="6215074" y="3786190"/>
            <a:ext cx="2571768" cy="2786082"/>
          </a:xfrm>
          <a:prstGeom prst="rect">
            <a:avLst/>
          </a:prstGeom>
          <a:noFill/>
          <a:ln w="9525">
            <a:noFill/>
            <a:miter lim="800000"/>
            <a:headEnd/>
            <a:tailEnd/>
          </a:ln>
        </p:spPr>
      </p:pic>
      <p:sp>
        <p:nvSpPr>
          <p:cNvPr id="8193" name="Rectangle 1"/>
          <p:cNvSpPr>
            <a:spLocks noChangeArrowheads="1"/>
          </p:cNvSpPr>
          <p:nvPr/>
        </p:nvSpPr>
        <p:spPr bwMode="auto">
          <a:xfrm>
            <a:off x="0" y="0"/>
            <a:ext cx="392905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sz="1800" b="0" i="0" u="none" strike="noStrike" cap="none" normalizeH="0" baseline="0" dirty="0" smtClean="0">
                <a:ln>
                  <a:noFill/>
                </a:ln>
                <a:solidFill>
                  <a:schemeClr val="tx1"/>
                </a:solidFill>
                <a:effectLst/>
                <a:latin typeface="Arial" charset="0"/>
                <a:cs typeface="Arial" charset="0"/>
              </a:rPr>
              <a:t> </a:t>
            </a:r>
            <a:endParaRPr kumimoji="0" lang="bg-BG" sz="2000" b="0" i="0" u="none" strike="noStrike" cap="none" normalizeH="0" baseline="0" dirty="0" smtClean="0">
              <a:ln>
                <a:noFill/>
              </a:ln>
              <a:solidFill>
                <a:schemeClr val="tx1"/>
              </a:solidFill>
              <a:effectLst/>
              <a:latin typeface="Arial" charset="0"/>
              <a:cs typeface="Arial" charset="0"/>
            </a:endParaRPr>
          </a:p>
        </p:txBody>
      </p:sp>
      <p:pic>
        <p:nvPicPr>
          <p:cNvPr id="10" name="Picture 3" descr="examples of ungulate mammals [5]"/>
          <p:cNvPicPr>
            <a:picLocks noChangeAspect="1" noChangeArrowheads="1"/>
          </p:cNvPicPr>
          <p:nvPr/>
        </p:nvPicPr>
        <p:blipFill>
          <a:blip r:embed="rId3" cstate="print"/>
          <a:srcRect l="51851" t="49243" r="9507"/>
          <a:stretch>
            <a:fillRect/>
          </a:stretch>
        </p:blipFill>
        <p:spPr bwMode="auto">
          <a:xfrm>
            <a:off x="3214678" y="3986218"/>
            <a:ext cx="3143272" cy="2871782"/>
          </a:xfrm>
          <a:prstGeom prst="rect">
            <a:avLst/>
          </a:prstGeom>
          <a:noFill/>
        </p:spPr>
      </p:pic>
      <p:pic>
        <p:nvPicPr>
          <p:cNvPr id="9" name="Picture 3" descr="examples of ungulate mammals [5]"/>
          <p:cNvPicPr>
            <a:picLocks noChangeAspect="1" noChangeArrowheads="1"/>
          </p:cNvPicPr>
          <p:nvPr/>
        </p:nvPicPr>
        <p:blipFill>
          <a:blip r:embed="rId3" cstate="print"/>
          <a:srcRect l="5360" r="53542"/>
          <a:stretch>
            <a:fillRect/>
          </a:stretch>
        </p:blipFill>
        <p:spPr bwMode="auto">
          <a:xfrm>
            <a:off x="0" y="1000108"/>
            <a:ext cx="3286148" cy="5857892"/>
          </a:xfrm>
          <a:prstGeom prst="rect">
            <a:avLst/>
          </a:prstGeom>
          <a:noFill/>
        </p:spPr>
      </p:pic>
      <p:sp>
        <p:nvSpPr>
          <p:cNvPr id="12" name="Rectangle 11"/>
          <p:cNvSpPr/>
          <p:nvPr/>
        </p:nvSpPr>
        <p:spPr>
          <a:xfrm>
            <a:off x="0" y="214290"/>
            <a:ext cx="4439036" cy="584775"/>
          </a:xfrm>
          <a:prstGeom prst="rect">
            <a:avLst/>
          </a:prstGeom>
        </p:spPr>
        <p:txBody>
          <a:bodyPr wrap="none">
            <a:spAutoFit/>
          </a:bodyPr>
          <a:lstStyle/>
          <a:p>
            <a:r>
              <a:rPr lang="en-US" sz="3200" b="1" dirty="0" smtClean="0">
                <a:latin typeface="Arial" pitchFamily="34" charset="0"/>
                <a:cs typeface="Arial" pitchFamily="34" charset="0"/>
              </a:rPr>
              <a:t>Even - toed ungulates</a:t>
            </a:r>
            <a:endParaRPr lang="bg-BG" sz="3200" b="1" dirty="0">
              <a:latin typeface="Arial" pitchFamily="34" charset="0"/>
              <a:cs typeface="Arial" pitchFamily="34" charset="0"/>
            </a:endParaRPr>
          </a:p>
        </p:txBody>
      </p:sp>
      <p:pic>
        <p:nvPicPr>
          <p:cNvPr id="13" name="Picture 2" descr="examples of ungulate mammals [4]"/>
          <p:cNvPicPr>
            <a:picLocks noChangeAspect="1" noChangeArrowheads="1"/>
          </p:cNvPicPr>
          <p:nvPr/>
        </p:nvPicPr>
        <p:blipFill>
          <a:blip r:embed="rId4" cstate="print"/>
          <a:srcRect t="46851" b="2151"/>
          <a:stretch>
            <a:fillRect/>
          </a:stretch>
        </p:blipFill>
        <p:spPr bwMode="auto">
          <a:xfrm>
            <a:off x="4286248" y="0"/>
            <a:ext cx="4857752" cy="4071942"/>
          </a:xfrm>
          <a:prstGeom prst="rect">
            <a:avLst/>
          </a:prstGeom>
          <a:noFill/>
        </p:spPr>
      </p:pic>
      <p:sp>
        <p:nvSpPr>
          <p:cNvPr id="11" name="Rectangle 10"/>
          <p:cNvSpPr/>
          <p:nvPr/>
        </p:nvSpPr>
        <p:spPr>
          <a:xfrm>
            <a:off x="7786710" y="3571876"/>
            <a:ext cx="869149" cy="400110"/>
          </a:xfrm>
          <a:prstGeom prst="rect">
            <a:avLst/>
          </a:prstGeom>
          <a:solidFill>
            <a:schemeClr val="bg1"/>
          </a:solidFill>
        </p:spPr>
        <p:txBody>
          <a:bodyPr wrap="none">
            <a:spAutoFit/>
          </a:bodyPr>
          <a:lstStyle/>
          <a:p>
            <a:r>
              <a:rPr lang="en-US" sz="2000" b="1" dirty="0" smtClean="0">
                <a:latin typeface="Arial" charset="0"/>
                <a:cs typeface="Arial" charset="0"/>
                <a:hlinkClick r:id="rId5" action="ppaction://hlinkfile"/>
              </a:rPr>
              <a:t>bison</a:t>
            </a:r>
            <a:endParaRPr lang="bg-BG" sz="20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examples of ungulate mammals [6]"/>
          <p:cNvPicPr>
            <a:picLocks noChangeAspect="1" noChangeArrowheads="1"/>
          </p:cNvPicPr>
          <p:nvPr/>
        </p:nvPicPr>
        <p:blipFill>
          <a:blip r:embed="rId2" cstate="print"/>
          <a:srcRect l="5036" t="13763" r="61728" b="5772"/>
          <a:stretch>
            <a:fillRect/>
          </a:stretch>
        </p:blipFill>
        <p:spPr bwMode="auto">
          <a:xfrm>
            <a:off x="2000232" y="357166"/>
            <a:ext cx="2357454" cy="5857916"/>
          </a:xfrm>
          <a:prstGeom prst="rect">
            <a:avLst/>
          </a:prstGeom>
          <a:noFill/>
        </p:spPr>
      </p:pic>
      <p:sp>
        <p:nvSpPr>
          <p:cNvPr id="4" name="Rectangle 3"/>
          <p:cNvSpPr/>
          <p:nvPr/>
        </p:nvSpPr>
        <p:spPr>
          <a:xfrm>
            <a:off x="0" y="785794"/>
            <a:ext cx="3071802" cy="3143272"/>
          </a:xfrm>
          <a:prstGeom prst="rect">
            <a:avLst/>
          </a:prstGeom>
        </p:spPr>
        <p:txBody>
          <a:bodyPr wrap="square">
            <a:spAutoFit/>
          </a:bodyPr>
          <a:lstStyle/>
          <a:p>
            <a:pPr eaLnBrk="0" hangingPunct="0"/>
            <a:r>
              <a:rPr lang="bg-BG" sz="2400" b="1" dirty="0" smtClean="0">
                <a:latin typeface="Arial" pitchFamily="34" charset="0"/>
                <a:cs typeface="Arial" pitchFamily="34" charset="0"/>
              </a:rPr>
              <a:t>examples of ungulate mammals </a:t>
            </a:r>
            <a:r>
              <a:rPr lang="bg-BG" sz="2400" b="1" dirty="0" smtClean="0">
                <a:latin typeface="Arial" pitchFamily="34" charset="0"/>
                <a:cs typeface="Arial" pitchFamily="34" charset="0"/>
                <a:hlinkClick r:id="rId3"/>
              </a:rPr>
              <a:t>  </a:t>
            </a:r>
            <a:endParaRPr lang="bg-BG" sz="2400" b="1" dirty="0" smtClean="0">
              <a:latin typeface="Arial" pitchFamily="34" charset="0"/>
              <a:cs typeface="Arial" pitchFamily="34" charset="0"/>
            </a:endParaRPr>
          </a:p>
          <a:p>
            <a:pPr eaLnBrk="0" hangingPunct="0"/>
            <a:r>
              <a:rPr lang="bg-BG" sz="2400" dirty="0" smtClean="0">
                <a:latin typeface="Arial" pitchFamily="34" charset="0"/>
                <a:cs typeface="Arial" pitchFamily="34" charset="0"/>
              </a:rPr>
              <a:t>There </a:t>
            </a:r>
            <a:r>
              <a:rPr lang="bg-BG" sz="2400" b="1" dirty="0" smtClean="0">
                <a:latin typeface="Arial" pitchFamily="34" charset="0"/>
                <a:cs typeface="Arial" pitchFamily="34" charset="0"/>
              </a:rPr>
              <a:t>are many species of ungulate mammals; some are wild, some are domesticated</a:t>
            </a:r>
            <a:r>
              <a:rPr lang="en-US" sz="2400" b="1" dirty="0" smtClean="0">
                <a:latin typeface="Arial" pitchFamily="34" charset="0"/>
                <a:cs typeface="Arial" pitchFamily="34" charset="0"/>
              </a:rPr>
              <a:t>.</a:t>
            </a:r>
          </a:p>
          <a:p>
            <a:pPr eaLnBrk="0" hangingPunct="0"/>
            <a:endParaRPr lang="bg-BG" sz="2800" dirty="0">
              <a:latin typeface="Arial" pitchFamily="34" charset="0"/>
              <a:cs typeface="Arial" pitchFamily="34" charset="0"/>
            </a:endParaRPr>
          </a:p>
        </p:txBody>
      </p:sp>
      <p:pic>
        <p:nvPicPr>
          <p:cNvPr id="5" name="Picture 3" descr="examples of ungulate mammals [2]"/>
          <p:cNvPicPr>
            <a:picLocks noChangeAspect="1" noChangeArrowheads="1"/>
          </p:cNvPicPr>
          <p:nvPr/>
        </p:nvPicPr>
        <p:blipFill>
          <a:blip r:embed="rId4" cstate="print"/>
          <a:srcRect l="4651" r="6976"/>
          <a:stretch>
            <a:fillRect/>
          </a:stretch>
        </p:blipFill>
        <p:spPr bwMode="auto">
          <a:xfrm>
            <a:off x="4143372" y="285728"/>
            <a:ext cx="5000628" cy="6357958"/>
          </a:xfrm>
          <a:prstGeom prst="rect">
            <a:avLst/>
          </a:prstGeom>
          <a:noFill/>
          <a:ln w="9525">
            <a:noFill/>
            <a:miter lim="800000"/>
            <a:headEnd/>
            <a:tailEnd/>
          </a:ln>
        </p:spPr>
      </p:pic>
      <p:sp>
        <p:nvSpPr>
          <p:cNvPr id="6" name="Rectangle 5"/>
          <p:cNvSpPr/>
          <p:nvPr/>
        </p:nvSpPr>
        <p:spPr>
          <a:xfrm>
            <a:off x="6072198" y="6215082"/>
            <a:ext cx="1106585" cy="369332"/>
          </a:xfrm>
          <a:prstGeom prst="rect">
            <a:avLst/>
          </a:prstGeom>
          <a:solidFill>
            <a:schemeClr val="bg1"/>
          </a:solidFill>
        </p:spPr>
        <p:txBody>
          <a:bodyPr wrap="none">
            <a:spAutoFit/>
          </a:bodyPr>
          <a:lstStyle/>
          <a:p>
            <a:r>
              <a:rPr lang="en-US" dirty="0" smtClean="0"/>
              <a:t>antelopes</a:t>
            </a:r>
            <a:endParaRPr lang="bg-BG" dirty="0"/>
          </a:p>
        </p:txBody>
      </p:sp>
      <p:sp>
        <p:nvSpPr>
          <p:cNvPr id="9" name="Rectangle 8"/>
          <p:cNvSpPr/>
          <p:nvPr/>
        </p:nvSpPr>
        <p:spPr>
          <a:xfrm>
            <a:off x="3071802" y="285728"/>
            <a:ext cx="1428760" cy="2123658"/>
          </a:xfrm>
          <a:prstGeom prst="rect">
            <a:avLst/>
          </a:prstGeom>
          <a:solidFill>
            <a:schemeClr val="bg1"/>
          </a:solidFill>
        </p:spPr>
        <p:txBody>
          <a:bodyPr wrap="square">
            <a:spAutoFit/>
          </a:bodyPr>
          <a:lstStyle/>
          <a:p>
            <a:endParaRPr lang="en-US" dirty="0" smtClean="0">
              <a:latin typeface="Arial" charset="0"/>
              <a:cs typeface="Arial" charset="0"/>
            </a:endParaRPr>
          </a:p>
          <a:p>
            <a:endParaRPr lang="en-US" dirty="0" smtClean="0">
              <a:latin typeface="Arial" charset="0"/>
              <a:cs typeface="Arial" charset="0"/>
            </a:endParaRPr>
          </a:p>
          <a:p>
            <a:endParaRPr lang="en-US" dirty="0" smtClean="0">
              <a:latin typeface="Arial" charset="0"/>
              <a:cs typeface="Arial" charset="0"/>
            </a:endParaRPr>
          </a:p>
          <a:p>
            <a:r>
              <a:rPr lang="en-US" sz="2000" b="1" dirty="0" smtClean="0">
                <a:latin typeface="Arial" charset="0"/>
                <a:cs typeface="Arial" charset="0"/>
                <a:hlinkClick r:id="rId5" action="ppaction://hlinkfile"/>
              </a:rPr>
              <a:t>Giraffe</a:t>
            </a:r>
            <a:endParaRPr lang="en-US" sz="2000" b="1" dirty="0" smtClean="0">
              <a:latin typeface="Arial" charset="0"/>
              <a:cs typeface="Arial" charset="0"/>
            </a:endParaRPr>
          </a:p>
          <a:p>
            <a:endParaRPr lang="en-US" sz="2000" b="1" dirty="0" smtClean="0">
              <a:latin typeface="Arial" charset="0"/>
              <a:cs typeface="Arial" charset="0"/>
            </a:endParaRPr>
          </a:p>
          <a:p>
            <a:endParaRPr lang="en-US" sz="2000" b="1" dirty="0" smtClean="0">
              <a:latin typeface="Arial" charset="0"/>
              <a:cs typeface="Arial" charset="0"/>
            </a:endParaRPr>
          </a:p>
          <a:p>
            <a:endParaRPr lang="bg-BG" dirty="0"/>
          </a:p>
        </p:txBody>
      </p:sp>
      <p:pic>
        <p:nvPicPr>
          <p:cNvPr id="10" name="Picture 2" descr="http://www1.znam.bg/resources/1/2832956187.jpg">
            <a:hlinkClick r:id="rId6"/>
          </p:cNvPr>
          <p:cNvPicPr>
            <a:picLocks noChangeAspect="1" noChangeArrowheads="1"/>
          </p:cNvPicPr>
          <p:nvPr/>
        </p:nvPicPr>
        <p:blipFill>
          <a:blip r:embed="rId7" cstate="print"/>
          <a:srcRect l="6382" b="7789"/>
          <a:stretch>
            <a:fillRect/>
          </a:stretch>
        </p:blipFill>
        <p:spPr bwMode="auto">
          <a:xfrm>
            <a:off x="0" y="3929042"/>
            <a:ext cx="2721637" cy="2928958"/>
          </a:xfrm>
          <a:prstGeom prst="rect">
            <a:avLst/>
          </a:prstGeom>
          <a:noFill/>
        </p:spPr>
      </p:pic>
      <p:sp>
        <p:nvSpPr>
          <p:cNvPr id="11" name="Rectangle 10"/>
          <p:cNvSpPr/>
          <p:nvPr/>
        </p:nvSpPr>
        <p:spPr>
          <a:xfrm>
            <a:off x="1643042" y="5842337"/>
            <a:ext cx="1285868" cy="1015663"/>
          </a:xfrm>
          <a:prstGeom prst="rect">
            <a:avLst/>
          </a:prstGeom>
        </p:spPr>
        <p:txBody>
          <a:bodyPr wrap="square">
            <a:spAutoFit/>
          </a:bodyPr>
          <a:lstStyle/>
          <a:p>
            <a:pPr lvl="0" eaLnBrk="0" fontAlgn="base" hangingPunct="0">
              <a:spcBef>
                <a:spcPct val="0"/>
              </a:spcBef>
              <a:spcAft>
                <a:spcPct val="0"/>
              </a:spcAft>
            </a:pPr>
            <a:r>
              <a:rPr lang="bg-BG" sz="2000" b="1" dirty="0" smtClean="0">
                <a:latin typeface="Arial" charset="0"/>
                <a:cs typeface="Arial" charset="0"/>
              </a:rPr>
              <a:t>. </a:t>
            </a:r>
            <a:r>
              <a:rPr lang="en-US" sz="2000" b="1" dirty="0" smtClean="0">
                <a:latin typeface="Arial" charset="0"/>
                <a:cs typeface="Arial" charset="0"/>
              </a:rPr>
              <a:t> elephant</a:t>
            </a:r>
            <a:endParaRPr lang="bg-BG" sz="2000" b="1" dirty="0" smtClean="0">
              <a:latin typeface="Arial" charset="0"/>
              <a:cs typeface="Arial" charset="0"/>
            </a:endParaRPr>
          </a:p>
          <a:p>
            <a:pPr lvl="0" eaLnBrk="0" fontAlgn="base" hangingPunct="0">
              <a:spcBef>
                <a:spcPct val="0"/>
              </a:spcBef>
              <a:spcAft>
                <a:spcPct val="0"/>
              </a:spcAft>
            </a:pPr>
            <a:r>
              <a:rPr lang="bg-BG" sz="2000" b="1" dirty="0" smtClean="0">
                <a:latin typeface="Arial" charset="0"/>
                <a:cs typeface="Arial" charset="0"/>
              </a:rPr>
              <a:t>  </a:t>
            </a:r>
          </a:p>
        </p:txBody>
      </p:sp>
      <p:sp>
        <p:nvSpPr>
          <p:cNvPr id="12" name="Rectangle 11"/>
          <p:cNvSpPr/>
          <p:nvPr/>
        </p:nvSpPr>
        <p:spPr>
          <a:xfrm>
            <a:off x="4429124" y="2357430"/>
            <a:ext cx="642942" cy="400110"/>
          </a:xfrm>
          <a:prstGeom prst="rect">
            <a:avLst/>
          </a:prstGeom>
        </p:spPr>
        <p:txBody>
          <a:bodyPr wrap="square">
            <a:spAutoFit/>
          </a:bodyPr>
          <a:lstStyle/>
          <a:p>
            <a:r>
              <a:rPr lang="en-US" sz="2000" b="1" dirty="0" smtClean="0">
                <a:latin typeface="Arial" charset="0"/>
                <a:cs typeface="Arial" charset="0"/>
                <a:hlinkClick r:id="rId8" action="ppaction://hlinkfile"/>
              </a:rPr>
              <a:t>elk</a:t>
            </a:r>
            <a:endParaRPr lang="bg-BG" sz="2000" b="1" dirty="0"/>
          </a:p>
        </p:txBody>
      </p:sp>
      <p:sp>
        <p:nvSpPr>
          <p:cNvPr id="13" name="Rectangle 12"/>
          <p:cNvSpPr/>
          <p:nvPr/>
        </p:nvSpPr>
        <p:spPr>
          <a:xfrm>
            <a:off x="7286644" y="3071810"/>
            <a:ext cx="1196161" cy="400110"/>
          </a:xfrm>
          <a:prstGeom prst="rect">
            <a:avLst/>
          </a:prstGeom>
          <a:solidFill>
            <a:schemeClr val="bg1"/>
          </a:solidFill>
        </p:spPr>
        <p:txBody>
          <a:bodyPr wrap="none">
            <a:spAutoFit/>
          </a:bodyPr>
          <a:lstStyle/>
          <a:p>
            <a:r>
              <a:rPr lang="en-US" sz="2000" b="1" dirty="0" err="1" smtClean="0">
                <a:latin typeface="Arial" charset="0"/>
                <a:cs typeface="Arial" charset="0"/>
                <a:hlinkClick r:id="rId9" action="ppaction://hlinkfile"/>
              </a:rPr>
              <a:t>mouflon</a:t>
            </a:r>
            <a:endParaRPr lang="bg-BG" sz="2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1143000"/>
          </a:xfrm>
        </p:spPr>
        <p:txBody>
          <a:bodyPr>
            <a:normAutofit/>
          </a:bodyPr>
          <a:lstStyle/>
          <a:p>
            <a:r>
              <a:rPr lang="en-US" sz="3200" b="1" dirty="0" smtClean="0">
                <a:latin typeface="Arial" pitchFamily="34" charset="0"/>
                <a:cs typeface="Arial" pitchFamily="34" charset="0"/>
                <a:hlinkClick r:id="rId2" action="ppaction://hlinkfile"/>
              </a:rPr>
              <a:t>Odd-toed Ungulates</a:t>
            </a:r>
            <a:endParaRPr lang="bg-BG" sz="3200" b="1" dirty="0">
              <a:latin typeface="Arial" pitchFamily="34" charset="0"/>
              <a:cs typeface="Arial" pitchFamily="34" charset="0"/>
            </a:endParaRPr>
          </a:p>
        </p:txBody>
      </p:sp>
      <p:sp>
        <p:nvSpPr>
          <p:cNvPr id="3" name="Content Placeholder 2"/>
          <p:cNvSpPr>
            <a:spLocks noGrp="1"/>
          </p:cNvSpPr>
          <p:nvPr>
            <p:ph idx="1"/>
          </p:nvPr>
        </p:nvSpPr>
        <p:spPr>
          <a:xfrm>
            <a:off x="457200" y="1600200"/>
            <a:ext cx="5614998" cy="4525963"/>
          </a:xfrm>
        </p:spPr>
        <p:txBody>
          <a:bodyPr>
            <a:normAutofit fontScale="92500" lnSpcReduction="20000"/>
          </a:bodyPr>
          <a:lstStyle/>
          <a:p>
            <a:r>
              <a:rPr lang="en-US" b="1" dirty="0" smtClean="0">
                <a:latin typeface="Arial" pitchFamily="34" charset="0"/>
                <a:cs typeface="Arial" pitchFamily="34" charset="0"/>
              </a:rPr>
              <a:t>Odd-toed Ungulates comprises herbivorous mammals whose limbs adapted for running </a:t>
            </a:r>
            <a:endParaRPr lang="bg-BG" b="1" dirty="0" smtClean="0">
              <a:latin typeface="Arial" pitchFamily="34" charset="0"/>
              <a:cs typeface="Arial" pitchFamily="34" charset="0"/>
            </a:endParaRPr>
          </a:p>
          <a:p>
            <a:r>
              <a:rPr lang="en-US" b="1" dirty="0" smtClean="0">
                <a:latin typeface="Arial" pitchFamily="34" charset="0"/>
                <a:cs typeface="Arial" pitchFamily="34" charset="0"/>
              </a:rPr>
              <a:t>Tapirs, rhinoceros, horses</a:t>
            </a:r>
            <a:r>
              <a:rPr lang="en-US" b="1" dirty="0" smtClean="0">
                <a:latin typeface="Arial" charset="0"/>
                <a:cs typeface="Arial" charset="0"/>
              </a:rPr>
              <a:t> etc. belong within this order.</a:t>
            </a:r>
            <a:endParaRPr lang="en-US" b="1" dirty="0" smtClean="0">
              <a:latin typeface="Arial" pitchFamily="34" charset="0"/>
              <a:cs typeface="Arial" pitchFamily="34" charset="0"/>
            </a:endParaRPr>
          </a:p>
          <a:p>
            <a:r>
              <a:rPr lang="en-US" b="1" dirty="0" smtClean="0">
                <a:latin typeface="Arial" pitchFamily="34" charset="0"/>
                <a:cs typeface="Arial" pitchFamily="34" charset="0"/>
              </a:rPr>
              <a:t>In them, only the middle toe is developed. It is covered with a horny substance to form a hoof.</a:t>
            </a:r>
            <a:endParaRPr lang="bg-BG" b="1" dirty="0">
              <a:latin typeface="Arial" pitchFamily="34" charset="0"/>
              <a:cs typeface="Arial" pitchFamily="34" charset="0"/>
            </a:endParaRPr>
          </a:p>
        </p:txBody>
      </p:sp>
      <p:pic>
        <p:nvPicPr>
          <p:cNvPr id="4" name="Picture 4" descr="http://www1.znam.bg/resources/1/2973894506.jpg">
            <a:hlinkClick r:id="rId3"/>
          </p:cNvPr>
          <p:cNvPicPr>
            <a:picLocks noChangeAspect="1" noChangeArrowheads="1"/>
          </p:cNvPicPr>
          <p:nvPr/>
        </p:nvPicPr>
        <p:blipFill>
          <a:blip r:embed="rId4" cstate="print"/>
          <a:srcRect l="7547"/>
          <a:stretch>
            <a:fillRect/>
          </a:stretch>
        </p:blipFill>
        <p:spPr bwMode="auto">
          <a:xfrm>
            <a:off x="5643538" y="1643050"/>
            <a:ext cx="3500462" cy="2500330"/>
          </a:xfrm>
          <a:prstGeom prst="rect">
            <a:avLst/>
          </a:prstGeom>
          <a:noFill/>
        </p:spPr>
      </p:pic>
      <p:pic>
        <p:nvPicPr>
          <p:cNvPr id="5" name="Picture 3" descr="examples of ungulate mammals [5]"/>
          <p:cNvPicPr>
            <a:picLocks noChangeAspect="1" noChangeArrowheads="1"/>
          </p:cNvPicPr>
          <p:nvPr/>
        </p:nvPicPr>
        <p:blipFill>
          <a:blip r:embed="rId5" cstate="print"/>
          <a:srcRect l="51819" t="5051" b="46970"/>
          <a:stretch>
            <a:fillRect/>
          </a:stretch>
        </p:blipFill>
        <p:spPr bwMode="auto">
          <a:xfrm>
            <a:off x="6072198" y="4143380"/>
            <a:ext cx="2714612" cy="2714620"/>
          </a:xfrm>
          <a:prstGeom prst="rect">
            <a:avLst/>
          </a:prstGeom>
          <a:noFill/>
        </p:spPr>
      </p:pic>
      <p:pic>
        <p:nvPicPr>
          <p:cNvPr id="6" name="Picture 6" descr="examples of hooves"/>
          <p:cNvPicPr>
            <a:picLocks noChangeAspect="1" noChangeArrowheads="1"/>
          </p:cNvPicPr>
          <p:nvPr/>
        </p:nvPicPr>
        <p:blipFill>
          <a:blip r:embed="rId6" cstate="print"/>
          <a:srcRect l="1205" t="30232" r="78309" b="16278"/>
          <a:stretch>
            <a:fillRect/>
          </a:stretch>
        </p:blipFill>
        <p:spPr bwMode="auto">
          <a:xfrm>
            <a:off x="5286380" y="0"/>
            <a:ext cx="2000264" cy="164309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3500462" cy="1143000"/>
          </a:xfrm>
        </p:spPr>
        <p:txBody>
          <a:bodyPr>
            <a:normAutofit fontScale="90000"/>
          </a:bodyPr>
          <a:lstStyle/>
          <a:p>
            <a:r>
              <a:rPr lang="en-US" dirty="0" smtClean="0"/>
              <a:t>Odd-toed Ungulates</a:t>
            </a:r>
            <a:endParaRPr lang="bg-BG" dirty="0"/>
          </a:p>
        </p:txBody>
      </p:sp>
      <p:pic>
        <p:nvPicPr>
          <p:cNvPr id="4" name="Picture 6" descr="examples of ungulate mammals [3]"/>
          <p:cNvPicPr>
            <a:picLocks noChangeAspect="1" noChangeArrowheads="1"/>
          </p:cNvPicPr>
          <p:nvPr/>
        </p:nvPicPr>
        <p:blipFill>
          <a:blip r:embed="rId2" cstate="print"/>
          <a:srcRect l="4687" t="48339" r="62500"/>
          <a:stretch>
            <a:fillRect/>
          </a:stretch>
        </p:blipFill>
        <p:spPr bwMode="auto">
          <a:xfrm>
            <a:off x="357158" y="3071810"/>
            <a:ext cx="3000397" cy="2443154"/>
          </a:xfrm>
          <a:prstGeom prst="rect">
            <a:avLst/>
          </a:prstGeom>
          <a:noFill/>
          <a:ln w="9525">
            <a:noFill/>
            <a:miter lim="800000"/>
            <a:headEnd/>
            <a:tailEnd/>
          </a:ln>
        </p:spPr>
      </p:pic>
      <p:pic>
        <p:nvPicPr>
          <p:cNvPr id="5" name="Picture 6" descr="examples of ungulate mammals [3]"/>
          <p:cNvPicPr>
            <a:picLocks noChangeAspect="1" noChangeArrowheads="1"/>
          </p:cNvPicPr>
          <p:nvPr/>
        </p:nvPicPr>
        <p:blipFill>
          <a:blip r:embed="rId2" cstate="print"/>
          <a:srcRect l="37500"/>
          <a:stretch>
            <a:fillRect/>
          </a:stretch>
        </p:blipFill>
        <p:spPr bwMode="auto">
          <a:xfrm>
            <a:off x="3429023" y="0"/>
            <a:ext cx="5714977" cy="59293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examples of primates [1]"/>
          <p:cNvPicPr>
            <a:picLocks noChangeAspect="1" noChangeArrowheads="1"/>
          </p:cNvPicPr>
          <p:nvPr/>
        </p:nvPicPr>
        <p:blipFill>
          <a:blip r:embed="rId2" cstate="print"/>
          <a:srcRect t="6329" r="5747"/>
          <a:stretch>
            <a:fillRect/>
          </a:stretch>
        </p:blipFill>
        <p:spPr bwMode="auto">
          <a:xfrm>
            <a:off x="3286084" y="0"/>
            <a:ext cx="5857916" cy="5572164"/>
          </a:xfrm>
          <a:prstGeom prst="rect">
            <a:avLst/>
          </a:prstGeom>
          <a:noFill/>
        </p:spPr>
      </p:pic>
      <p:sp>
        <p:nvSpPr>
          <p:cNvPr id="2" name="Title 1"/>
          <p:cNvSpPr>
            <a:spLocks noGrp="1"/>
          </p:cNvSpPr>
          <p:nvPr>
            <p:ph type="title"/>
          </p:nvPr>
        </p:nvSpPr>
        <p:spPr>
          <a:xfrm>
            <a:off x="395536" y="0"/>
            <a:ext cx="3757610" cy="1130704"/>
          </a:xfrm>
        </p:spPr>
        <p:txBody>
          <a:bodyPr>
            <a:normAutofit fontScale="90000"/>
          </a:bodyPr>
          <a:lstStyle/>
          <a:p>
            <a:r>
              <a:rPr lang="en-US" sz="3100" b="1" dirty="0" smtClean="0">
                <a:latin typeface="Arial" pitchFamily="34" charset="0"/>
                <a:cs typeface="Arial" pitchFamily="34" charset="0"/>
              </a:rPr>
              <a:t>PRIMATE MAMMALS</a:t>
            </a:r>
            <a:r>
              <a:rPr lang="en-US" b="1" dirty="0" smtClean="0"/>
              <a:t/>
            </a:r>
            <a:br>
              <a:rPr lang="en-US" b="1" dirty="0" smtClean="0"/>
            </a:br>
            <a:endParaRPr lang="bg-BG" dirty="0"/>
          </a:p>
        </p:txBody>
      </p:sp>
      <p:sp>
        <p:nvSpPr>
          <p:cNvPr id="3" name="Content Placeholder 2"/>
          <p:cNvSpPr>
            <a:spLocks noGrp="1"/>
          </p:cNvSpPr>
          <p:nvPr>
            <p:ph idx="1"/>
          </p:nvPr>
        </p:nvSpPr>
        <p:spPr>
          <a:xfrm>
            <a:off x="0" y="548680"/>
            <a:ext cx="3286148" cy="5521815"/>
          </a:xfrm>
        </p:spPr>
        <p:txBody>
          <a:bodyPr>
            <a:normAutofit fontScale="77500" lnSpcReduction="20000"/>
          </a:bodyPr>
          <a:lstStyle/>
          <a:p>
            <a:endParaRPr lang="en-US" dirty="0" smtClean="0">
              <a:latin typeface="Arial" pitchFamily="34" charset="0"/>
              <a:cs typeface="Arial" pitchFamily="34" charset="0"/>
            </a:endParaRPr>
          </a:p>
          <a:p>
            <a:r>
              <a:rPr lang="en-US" sz="4400" b="1" dirty="0" smtClean="0">
                <a:latin typeface="Arial" pitchFamily="34" charset="0"/>
                <a:cs typeface="Arial" pitchFamily="34" charset="0"/>
              </a:rPr>
              <a:t>Vertebrates (about 200 species) with  hands and feet, with five digits ending in a nail; they live mainly in trees and can stand erect. </a:t>
            </a:r>
            <a:r>
              <a:rPr lang="en-US" sz="4400" b="1" dirty="0" smtClean="0">
                <a:latin typeface="Arial" pitchFamily="34" charset="0"/>
                <a:cs typeface="Arial" pitchFamily="34" charset="0"/>
                <a:hlinkClick r:id="rId3" action="ppaction://hlinkfile"/>
              </a:rPr>
              <a:t> </a:t>
            </a:r>
            <a:endParaRPr lang="en-US" sz="4400" b="1" dirty="0" smtClean="0">
              <a:latin typeface="Arial" pitchFamily="34" charset="0"/>
              <a:cs typeface="Arial" pitchFamily="34" charset="0"/>
            </a:endParaRPr>
          </a:p>
          <a:p>
            <a:endParaRPr lang="bg-BG" dirty="0">
              <a:latin typeface="Arial" pitchFamily="34" charset="0"/>
              <a:cs typeface="Arial" pitchFamily="34" charset="0"/>
            </a:endParaRPr>
          </a:p>
        </p:txBody>
      </p:sp>
      <p:sp>
        <p:nvSpPr>
          <p:cNvPr id="11" name="Rectangle 10"/>
          <p:cNvSpPr/>
          <p:nvPr/>
        </p:nvSpPr>
        <p:spPr>
          <a:xfrm>
            <a:off x="2357422" y="5286388"/>
            <a:ext cx="6786578" cy="1477328"/>
          </a:xfrm>
          <a:prstGeom prst="rect">
            <a:avLst/>
          </a:prstGeom>
        </p:spPr>
        <p:txBody>
          <a:bodyPr wrap="square">
            <a:spAutoFit/>
          </a:bodyPr>
          <a:lstStyle/>
          <a:p>
            <a:pPr lvl="0" fontAlgn="base">
              <a:spcBef>
                <a:spcPct val="0"/>
              </a:spcBef>
              <a:spcAft>
                <a:spcPct val="0"/>
              </a:spcAft>
            </a:pPr>
            <a:r>
              <a:rPr kumimoji="0" lang="bg-BG" sz="2400" i="0" u="none" strike="noStrike" cap="none" normalizeH="0" baseline="0" dirty="0" smtClean="0">
                <a:ln>
                  <a:noFill/>
                </a:ln>
                <a:solidFill>
                  <a:schemeClr val="tx1"/>
                </a:solidFill>
                <a:effectLst/>
                <a:latin typeface="Arial" charset="0"/>
                <a:cs typeface="Arial" charset="0"/>
              </a:rPr>
              <a:t>examples of primates </a:t>
            </a:r>
          </a:p>
          <a:p>
            <a:pPr lvl="0" eaLnBrk="0" fontAlgn="base" hangingPunct="0">
              <a:spcBef>
                <a:spcPct val="0"/>
              </a:spcBef>
              <a:spcAft>
                <a:spcPct val="0"/>
              </a:spcAft>
            </a:pPr>
            <a:r>
              <a:rPr kumimoji="0" lang="bg-BG" sz="2400" b="1" i="0" u="none" strike="noStrike" cap="none" normalizeH="0" baseline="0" dirty="0" smtClean="0">
                <a:ln>
                  <a:noFill/>
                </a:ln>
                <a:solidFill>
                  <a:schemeClr val="tx1"/>
                </a:solidFill>
                <a:effectLst/>
                <a:latin typeface="Arial" charset="0"/>
                <a:cs typeface="Arial" charset="0"/>
              </a:rPr>
              <a:t>Many species are protected, especially because destruction of their habitat </a:t>
            </a:r>
          </a:p>
          <a:p>
            <a:pPr lvl="0" eaLnBrk="0" fontAlgn="base" hangingPunct="0">
              <a:spcBef>
                <a:spcPct val="0"/>
              </a:spcBef>
              <a:spcAft>
                <a:spcPct val="0"/>
              </a:spcAft>
            </a:pPr>
            <a:r>
              <a:rPr kumimoji="0" lang="bg-BG" b="1" i="0" u="none" strike="noStrike" cap="none" normalizeH="0" baseline="0" dirty="0" smtClean="0">
                <a:ln>
                  <a:noFill/>
                </a:ln>
                <a:solidFill>
                  <a:schemeClr val="tx1"/>
                </a:solidFill>
                <a:effectLst/>
                <a:latin typeface="Arial" charset="0"/>
                <a:cs typeface="Arial" charset="0"/>
              </a:rPr>
              <a:t>  </a:t>
            </a:r>
            <a:endParaRPr kumimoji="0" lang="bg-BG" sz="37600" b="1" i="0" u="none" strike="noStrike" cap="none" normalizeH="0" baseline="0" dirty="0" smtClean="0">
              <a:ln>
                <a:noFill/>
              </a:ln>
              <a:solidFill>
                <a:schemeClr val="tx1"/>
              </a:solidFill>
              <a:effectLst/>
              <a:latin typeface="Arial" charset="0"/>
              <a:cs typeface="Arial" charset="0"/>
            </a:endParaRPr>
          </a:p>
        </p:txBody>
      </p:sp>
      <p:sp>
        <p:nvSpPr>
          <p:cNvPr id="8" name="Rectangle 7"/>
          <p:cNvSpPr/>
          <p:nvPr/>
        </p:nvSpPr>
        <p:spPr>
          <a:xfrm>
            <a:off x="3500430" y="2786058"/>
            <a:ext cx="1357322" cy="400110"/>
          </a:xfrm>
          <a:prstGeom prst="rect">
            <a:avLst/>
          </a:prstGeom>
        </p:spPr>
        <p:txBody>
          <a:bodyPr wrap="square">
            <a:spAutoFit/>
          </a:bodyPr>
          <a:lstStyle/>
          <a:p>
            <a:r>
              <a:rPr lang="en-US" sz="2000" b="1" dirty="0" err="1" smtClean="0">
                <a:latin typeface="Arial" charset="0"/>
                <a:cs typeface="Arial" charset="0"/>
              </a:rPr>
              <a:t>tamarin</a:t>
            </a:r>
            <a:endParaRPr lang="bg-BG" sz="20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examples of primates [2]">
            <a:hlinkClick r:id="rId2"/>
          </p:cNvPr>
          <p:cNvPicPr>
            <a:picLocks noGrp="1" noChangeAspect="1" noChangeArrowheads="1"/>
          </p:cNvPicPr>
          <p:nvPr>
            <p:ph idx="1"/>
          </p:nvPr>
        </p:nvPicPr>
        <p:blipFill>
          <a:blip r:embed="rId3" cstate="print"/>
          <a:srcRect l="3636" t="3636" r="7273"/>
          <a:stretch>
            <a:fillRect/>
          </a:stretch>
        </p:blipFill>
        <p:spPr bwMode="auto">
          <a:xfrm>
            <a:off x="642910" y="1600200"/>
            <a:ext cx="7786742" cy="5043510"/>
          </a:xfrm>
          <a:prstGeom prst="rect">
            <a:avLst/>
          </a:prstGeom>
          <a:noFill/>
        </p:spPr>
      </p:pic>
      <p:sp>
        <p:nvSpPr>
          <p:cNvPr id="5" name="Rectangle 4"/>
          <p:cNvSpPr/>
          <p:nvPr/>
        </p:nvSpPr>
        <p:spPr>
          <a:xfrm>
            <a:off x="714348" y="285728"/>
            <a:ext cx="7929618" cy="1569660"/>
          </a:xfrm>
          <a:prstGeom prst="rect">
            <a:avLst/>
          </a:prstGeom>
        </p:spPr>
        <p:txBody>
          <a:bodyPr wrap="square">
            <a:spAutoFit/>
          </a:bodyPr>
          <a:lstStyle/>
          <a:p>
            <a:pPr lvl="0" fontAlgn="base">
              <a:spcBef>
                <a:spcPct val="0"/>
              </a:spcBef>
              <a:spcAft>
                <a:spcPct val="0"/>
              </a:spcAft>
            </a:pPr>
            <a:r>
              <a:rPr kumimoji="0" lang="en-US" sz="2400" b="1" i="0" u="none" strike="noStrike" cap="none" normalizeH="0" baseline="0" dirty="0" smtClean="0">
                <a:ln>
                  <a:noFill/>
                </a:ln>
                <a:solidFill>
                  <a:schemeClr val="tx1"/>
                </a:solidFill>
                <a:effectLst/>
                <a:latin typeface="Arial" charset="0"/>
                <a:cs typeface="Arial" charset="0"/>
              </a:rPr>
              <a:t>Order Primates includes prosimians,</a:t>
            </a:r>
            <a:r>
              <a:rPr kumimoji="0" lang="en-US" sz="2400" b="1" i="0" u="none" strike="noStrike" cap="none" normalizeH="0" dirty="0" smtClean="0">
                <a:ln>
                  <a:noFill/>
                </a:ln>
                <a:solidFill>
                  <a:schemeClr val="tx1"/>
                </a:solidFill>
                <a:effectLst/>
                <a:latin typeface="Arial" charset="0"/>
                <a:cs typeface="Arial" charset="0"/>
              </a:rPr>
              <a:t> </a:t>
            </a:r>
            <a:r>
              <a:rPr lang="en-US" sz="2400" b="1" dirty="0" smtClean="0">
                <a:latin typeface="Arial" charset="0"/>
                <a:cs typeface="Arial" charset="0"/>
              </a:rPr>
              <a:t>simians(apes) and  hominids. The pregnancy lasts 7 to 9 months. The Hominids apes are orangutans, chimpanzees and gorillas.</a:t>
            </a:r>
            <a:endParaRPr kumimoji="0" lang="bg-BG" sz="37600" b="1" i="0" u="none" strike="noStrike" cap="none" normalizeH="0" baseline="0" dirty="0" smtClean="0">
              <a:ln>
                <a:noFill/>
              </a:ln>
              <a:solidFill>
                <a:schemeClr val="tx1"/>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examples of marine mammals [2]"/>
          <p:cNvPicPr>
            <a:picLocks noChangeAspect="1" noChangeArrowheads="1"/>
          </p:cNvPicPr>
          <p:nvPr/>
        </p:nvPicPr>
        <p:blipFill>
          <a:blip r:embed="rId2" cstate="print"/>
          <a:srcRect l="15234" t="5838" r="3517" b="34143"/>
          <a:stretch>
            <a:fillRect/>
          </a:stretch>
        </p:blipFill>
        <p:spPr bwMode="auto">
          <a:xfrm>
            <a:off x="1" y="3286124"/>
            <a:ext cx="4787834" cy="3571876"/>
          </a:xfrm>
          <a:prstGeom prst="rect">
            <a:avLst/>
          </a:prstGeom>
          <a:noFill/>
        </p:spPr>
      </p:pic>
      <p:sp>
        <p:nvSpPr>
          <p:cNvPr id="2" name="Title 1"/>
          <p:cNvSpPr>
            <a:spLocks noGrp="1"/>
          </p:cNvSpPr>
          <p:nvPr>
            <p:ph type="title"/>
          </p:nvPr>
        </p:nvSpPr>
        <p:spPr>
          <a:xfrm>
            <a:off x="0" y="0"/>
            <a:ext cx="3857620" cy="1143000"/>
          </a:xfrm>
        </p:spPr>
        <p:txBody>
          <a:bodyPr>
            <a:normAutofit/>
          </a:bodyPr>
          <a:lstStyle/>
          <a:p>
            <a:r>
              <a:rPr lang="en-US" sz="2000" b="1" dirty="0" smtClean="0">
                <a:latin typeface="Arial" pitchFamily="34" charset="0"/>
                <a:cs typeface="Arial" pitchFamily="34" charset="0"/>
              </a:rPr>
              <a:t>MARINE MAMMALS</a:t>
            </a:r>
            <a:br>
              <a:rPr lang="en-US" sz="2000" b="1" dirty="0" smtClean="0">
                <a:latin typeface="Arial" pitchFamily="34" charset="0"/>
                <a:cs typeface="Arial" pitchFamily="34" charset="0"/>
              </a:rPr>
            </a:br>
            <a:endParaRPr lang="bg-BG" sz="2000" dirty="0">
              <a:latin typeface="Arial" pitchFamily="34" charset="0"/>
              <a:cs typeface="Arial" pitchFamily="34" charset="0"/>
            </a:endParaRPr>
          </a:p>
        </p:txBody>
      </p:sp>
      <p:sp>
        <p:nvSpPr>
          <p:cNvPr id="3" name="Content Placeholder 2"/>
          <p:cNvSpPr>
            <a:spLocks noGrp="1"/>
          </p:cNvSpPr>
          <p:nvPr>
            <p:ph idx="1"/>
          </p:nvPr>
        </p:nvSpPr>
        <p:spPr>
          <a:xfrm>
            <a:off x="357158" y="714356"/>
            <a:ext cx="4000528" cy="2857520"/>
          </a:xfrm>
        </p:spPr>
        <p:txBody>
          <a:bodyPr>
            <a:normAutofit fontScale="40000" lnSpcReduction="20000"/>
          </a:bodyPr>
          <a:lstStyle/>
          <a:p>
            <a:pPr>
              <a:buNone/>
            </a:pPr>
            <a:r>
              <a:rPr lang="en-US" dirty="0" smtClean="0"/>
              <a:t> </a:t>
            </a:r>
            <a:r>
              <a:rPr lang="en-US" sz="6000" b="1" dirty="0" smtClean="0">
                <a:latin typeface="Arial" pitchFamily="34" charset="0"/>
                <a:cs typeface="Arial" pitchFamily="34" charset="0"/>
              </a:rPr>
              <a:t>        Carnivorous aquatic vertebrates (about 116 species) with limbs evolved into fins, skin that is smooth or covered in short hairs, and sometimes a dorsal fin. </a:t>
            </a:r>
            <a:r>
              <a:rPr lang="en-US" sz="5100" dirty="0" smtClean="0">
                <a:latin typeface="Arial" pitchFamily="34" charset="0"/>
                <a:cs typeface="Arial" pitchFamily="34" charset="0"/>
              </a:rPr>
              <a:t/>
            </a:r>
            <a:br>
              <a:rPr lang="en-US" sz="5100" dirty="0" smtClean="0">
                <a:latin typeface="Arial" pitchFamily="34" charset="0"/>
                <a:cs typeface="Arial" pitchFamily="34" charset="0"/>
              </a:rPr>
            </a:br>
            <a:endParaRPr lang="en-US" sz="5100" dirty="0">
              <a:latin typeface="Arial" pitchFamily="34" charset="0"/>
              <a:cs typeface="Arial" pitchFamily="34" charset="0"/>
            </a:endParaRPr>
          </a:p>
        </p:txBody>
      </p:sp>
      <p:grpSp>
        <p:nvGrpSpPr>
          <p:cNvPr id="4103" name="Group 7"/>
          <p:cNvGrpSpPr>
            <a:grpSpLocks/>
          </p:cNvGrpSpPr>
          <p:nvPr/>
        </p:nvGrpSpPr>
        <p:grpSpPr bwMode="auto">
          <a:xfrm>
            <a:off x="4715600" y="0"/>
            <a:ext cx="4428400" cy="6858000"/>
            <a:chOff x="181" y="-67"/>
            <a:chExt cx="3053" cy="2251"/>
          </a:xfrm>
        </p:grpSpPr>
        <p:pic>
          <p:nvPicPr>
            <p:cNvPr id="4106" name="Picture 10" descr="examples of marine mammals [3]"/>
            <p:cNvPicPr>
              <a:picLocks noChangeAspect="1" noChangeArrowheads="1"/>
            </p:cNvPicPr>
            <p:nvPr/>
          </p:nvPicPr>
          <p:blipFill>
            <a:blip r:embed="rId3" cstate="print"/>
            <a:srcRect l="2985" t="8143" r="4478"/>
            <a:stretch>
              <a:fillRect/>
            </a:stretch>
          </p:blipFill>
          <p:spPr bwMode="auto">
            <a:xfrm>
              <a:off x="181" y="-67"/>
              <a:ext cx="3053" cy="2116"/>
            </a:xfrm>
            <a:prstGeom prst="rect">
              <a:avLst/>
            </a:prstGeom>
            <a:noFill/>
          </p:spPr>
        </p:pic>
        <p:sp>
          <p:nvSpPr>
            <p:cNvPr id="4109" name="Rectangle 13">
              <a:hlinkClick r:id=""/>
            </p:cNvPr>
            <p:cNvSpPr>
              <a:spLocks noChangeArrowheads="1"/>
            </p:cNvSpPr>
            <p:nvPr/>
          </p:nvSpPr>
          <p:spPr bwMode="auto">
            <a:xfrm>
              <a:off x="1068" y="1284"/>
              <a:ext cx="732" cy="9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endParaRPr lang="bg-BG"/>
            </a:p>
          </p:txBody>
        </p:sp>
        <p:sp>
          <p:nvSpPr>
            <p:cNvPr id="4108" name="Rectangle 12">
              <a:hlinkClick r:id=""/>
            </p:cNvPr>
            <p:cNvSpPr>
              <a:spLocks noChangeArrowheads="1"/>
            </p:cNvSpPr>
            <p:nvPr/>
          </p:nvSpPr>
          <p:spPr bwMode="auto">
            <a:xfrm>
              <a:off x="1440" y="2094"/>
              <a:ext cx="474" cy="9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endParaRPr lang="bg-BG"/>
            </a:p>
          </p:txBody>
        </p:sp>
        <p:sp>
          <p:nvSpPr>
            <p:cNvPr id="4107" name="Rectangle 11">
              <a:hlinkClick r:id=""/>
            </p:cNvPr>
            <p:cNvSpPr>
              <a:spLocks noChangeArrowheads="1"/>
            </p:cNvSpPr>
            <p:nvPr/>
          </p:nvSpPr>
          <p:spPr bwMode="auto">
            <a:xfrm>
              <a:off x="2460" y="816"/>
              <a:ext cx="612" cy="9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endParaRPr lang="bg-BG"/>
            </a:p>
          </p:txBody>
        </p:sp>
      </p:grpSp>
      <p:sp>
        <p:nvSpPr>
          <p:cNvPr id="17" name="Rectangle 16"/>
          <p:cNvSpPr/>
          <p:nvPr/>
        </p:nvSpPr>
        <p:spPr>
          <a:xfrm>
            <a:off x="7000860" y="1928802"/>
            <a:ext cx="2143140" cy="400110"/>
          </a:xfrm>
          <a:prstGeom prst="rect">
            <a:avLst/>
          </a:prstGeom>
          <a:solidFill>
            <a:schemeClr val="bg1"/>
          </a:solidFill>
        </p:spPr>
        <p:txBody>
          <a:bodyPr wrap="square">
            <a:spAutoFit/>
          </a:bodyPr>
          <a:lstStyle/>
          <a:p>
            <a:r>
              <a:rPr lang="en-US" sz="2000" b="1" dirty="0" smtClean="0">
                <a:solidFill>
                  <a:srgbClr val="FF0000"/>
                </a:solidFill>
                <a:latin typeface="Arial" pitchFamily="34" charset="0"/>
                <a:cs typeface="Arial" pitchFamily="34" charset="0"/>
              </a:rPr>
              <a:t>humpback</a:t>
            </a:r>
            <a:r>
              <a:rPr lang="en-US" b="1" dirty="0" smtClean="0">
                <a:solidFill>
                  <a:srgbClr val="FF0000"/>
                </a:solidFill>
              </a:rPr>
              <a:t> whale</a:t>
            </a:r>
            <a:endParaRPr lang="bg-BG" b="1" dirty="0">
              <a:solidFill>
                <a:srgbClr val="FF0000"/>
              </a:solidFill>
            </a:endParaRPr>
          </a:p>
        </p:txBody>
      </p:sp>
      <p:sp>
        <p:nvSpPr>
          <p:cNvPr id="18" name="Rectangle 17"/>
          <p:cNvSpPr/>
          <p:nvPr/>
        </p:nvSpPr>
        <p:spPr>
          <a:xfrm>
            <a:off x="6143636" y="3429000"/>
            <a:ext cx="2661306" cy="400110"/>
          </a:xfrm>
          <a:prstGeom prst="rect">
            <a:avLst/>
          </a:prstGeom>
          <a:solidFill>
            <a:schemeClr val="bg1"/>
          </a:solidFill>
        </p:spPr>
        <p:txBody>
          <a:bodyPr wrap="none">
            <a:spAutoFit/>
          </a:bodyPr>
          <a:lstStyle/>
          <a:p>
            <a:r>
              <a:rPr lang="en-US" sz="2000" b="1" dirty="0" smtClean="0">
                <a:solidFill>
                  <a:srgbClr val="FF0000"/>
                </a:solidFill>
                <a:latin typeface="Arial" pitchFamily="34" charset="0"/>
                <a:cs typeface="Arial" pitchFamily="34" charset="0"/>
                <a:hlinkClick r:id="rId4" action="ppaction://hlinkfile"/>
              </a:rPr>
              <a:t>northern right whale</a:t>
            </a:r>
            <a:endParaRPr lang="bg-BG" sz="2000" b="1" dirty="0">
              <a:solidFill>
                <a:srgbClr val="FF0000"/>
              </a:solidFill>
              <a:latin typeface="Arial" pitchFamily="34" charset="0"/>
              <a:cs typeface="Arial" pitchFamily="34" charset="0"/>
            </a:endParaRPr>
          </a:p>
        </p:txBody>
      </p:sp>
      <p:sp>
        <p:nvSpPr>
          <p:cNvPr id="19" name="Rectangle 18"/>
          <p:cNvSpPr/>
          <p:nvPr/>
        </p:nvSpPr>
        <p:spPr>
          <a:xfrm>
            <a:off x="6500826" y="5857892"/>
            <a:ext cx="1736373" cy="400110"/>
          </a:xfrm>
          <a:prstGeom prst="rect">
            <a:avLst/>
          </a:prstGeom>
          <a:solidFill>
            <a:schemeClr val="bg1"/>
          </a:solidFill>
        </p:spPr>
        <p:txBody>
          <a:bodyPr wrap="none">
            <a:spAutoFit/>
          </a:bodyPr>
          <a:lstStyle/>
          <a:p>
            <a:r>
              <a:rPr lang="en-US" sz="2000" b="1" dirty="0" smtClean="0">
                <a:solidFill>
                  <a:srgbClr val="FF0000"/>
                </a:solidFill>
                <a:latin typeface="Arial" pitchFamily="34" charset="0"/>
                <a:cs typeface="Arial" pitchFamily="34" charset="0"/>
              </a:rPr>
              <a:t>sperm whale</a:t>
            </a:r>
            <a:endParaRPr lang="bg-BG" sz="2000" b="1" dirty="0">
              <a:solidFill>
                <a:srgbClr val="FF0000"/>
              </a:solidFill>
              <a:latin typeface="Arial" pitchFamily="34" charset="0"/>
              <a:cs typeface="Arial" pitchFamily="34" charset="0"/>
            </a:endParaRPr>
          </a:p>
        </p:txBody>
      </p:sp>
      <p:sp>
        <p:nvSpPr>
          <p:cNvPr id="21" name="Rectangle 20"/>
          <p:cNvSpPr/>
          <p:nvPr/>
        </p:nvSpPr>
        <p:spPr>
          <a:xfrm>
            <a:off x="2143108" y="6457890"/>
            <a:ext cx="2214546" cy="400110"/>
          </a:xfrm>
          <a:prstGeom prst="rect">
            <a:avLst/>
          </a:prstGeom>
          <a:solidFill>
            <a:schemeClr val="bg1"/>
          </a:solidFill>
        </p:spPr>
        <p:txBody>
          <a:bodyPr wrap="square">
            <a:spAutoFit/>
          </a:bodyPr>
          <a:lstStyle/>
          <a:p>
            <a:r>
              <a:rPr lang="en-US" sz="2000" b="1" dirty="0" smtClean="0">
                <a:solidFill>
                  <a:srgbClr val="FF0000"/>
                </a:solidFill>
                <a:latin typeface="Arial" pitchFamily="34" charset="0"/>
                <a:cs typeface="Arial" pitchFamily="34" charset="0"/>
              </a:rPr>
              <a:t>killer whale</a:t>
            </a:r>
            <a:endParaRPr lang="bg-BG" sz="2000" b="1" dirty="0">
              <a:solidFill>
                <a:srgbClr val="FF0000"/>
              </a:solidFill>
              <a:latin typeface="Arial" pitchFamily="34" charset="0"/>
              <a:cs typeface="Arial" pitchFamily="34" charset="0"/>
            </a:endParaRPr>
          </a:p>
        </p:txBody>
      </p:sp>
      <p:sp>
        <p:nvSpPr>
          <p:cNvPr id="22" name="Rectangle 21"/>
          <p:cNvSpPr/>
          <p:nvPr/>
        </p:nvSpPr>
        <p:spPr>
          <a:xfrm>
            <a:off x="0" y="4643446"/>
            <a:ext cx="1794081" cy="2246769"/>
          </a:xfrm>
          <a:prstGeom prst="rect">
            <a:avLst/>
          </a:prstGeom>
          <a:solidFill>
            <a:schemeClr val="bg1"/>
          </a:solidFill>
        </p:spPr>
        <p:txBody>
          <a:bodyPr wrap="square">
            <a:spAutoFit/>
          </a:bodyPr>
          <a:lstStyle/>
          <a:p>
            <a:endParaRPr lang="en-US" sz="2000" b="1" dirty="0" smtClean="0">
              <a:solidFill>
                <a:srgbClr val="FF0000"/>
              </a:solidFill>
              <a:latin typeface="Arial" pitchFamily="34" charset="0"/>
              <a:cs typeface="Arial" pitchFamily="34" charset="0"/>
            </a:endParaRPr>
          </a:p>
          <a:p>
            <a:r>
              <a:rPr lang="en-US" sz="2000" b="1" dirty="0" smtClean="0">
                <a:solidFill>
                  <a:srgbClr val="FF0000"/>
                </a:solidFill>
                <a:latin typeface="Arial" pitchFamily="34" charset="0"/>
                <a:cs typeface="Arial" pitchFamily="34" charset="0"/>
              </a:rPr>
              <a:t>beluga whale</a:t>
            </a:r>
          </a:p>
          <a:p>
            <a:endParaRPr lang="en-US" sz="2000" b="1" dirty="0" smtClean="0">
              <a:solidFill>
                <a:srgbClr val="FF0000"/>
              </a:solidFill>
              <a:latin typeface="Arial" pitchFamily="34" charset="0"/>
              <a:cs typeface="Arial" pitchFamily="34" charset="0"/>
            </a:endParaRPr>
          </a:p>
          <a:p>
            <a:endParaRPr lang="en-US" sz="2000" b="1" dirty="0" smtClean="0">
              <a:solidFill>
                <a:srgbClr val="FF0000"/>
              </a:solidFill>
              <a:latin typeface="Arial" pitchFamily="34" charset="0"/>
              <a:cs typeface="Arial" pitchFamily="34" charset="0"/>
            </a:endParaRPr>
          </a:p>
          <a:p>
            <a:endParaRPr lang="en-US" sz="2000" b="1" dirty="0" smtClean="0">
              <a:solidFill>
                <a:srgbClr val="FF0000"/>
              </a:solidFill>
              <a:latin typeface="Arial" pitchFamily="34" charset="0"/>
              <a:cs typeface="Arial" pitchFamily="34" charset="0"/>
            </a:endParaRPr>
          </a:p>
          <a:p>
            <a:endParaRPr lang="en-US" sz="2000" b="1" dirty="0" smtClean="0">
              <a:solidFill>
                <a:srgbClr val="FF0000"/>
              </a:solidFill>
              <a:latin typeface="Arial" pitchFamily="34" charset="0"/>
              <a:cs typeface="Arial" pitchFamily="34" charset="0"/>
            </a:endParaRPr>
          </a:p>
          <a:p>
            <a:endParaRPr lang="bg-BG" sz="2000" b="1"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examples of marine mammals [1]"/>
          <p:cNvPicPr>
            <a:picLocks noChangeAspect="1" noChangeArrowheads="1"/>
          </p:cNvPicPr>
          <p:nvPr/>
        </p:nvPicPr>
        <p:blipFill>
          <a:blip r:embed="rId2" cstate="print"/>
          <a:srcRect l="32837" t="48981" r="6849" b="24074"/>
          <a:stretch>
            <a:fillRect/>
          </a:stretch>
        </p:blipFill>
        <p:spPr bwMode="auto">
          <a:xfrm>
            <a:off x="5643538" y="3786190"/>
            <a:ext cx="3500462" cy="2643182"/>
          </a:xfrm>
          <a:prstGeom prst="rect">
            <a:avLst/>
          </a:prstGeom>
          <a:noFill/>
        </p:spPr>
      </p:pic>
      <p:sp>
        <p:nvSpPr>
          <p:cNvPr id="4" name="Content Placeholder 3"/>
          <p:cNvSpPr>
            <a:spLocks noGrp="1"/>
          </p:cNvSpPr>
          <p:nvPr>
            <p:ph idx="1"/>
          </p:nvPr>
        </p:nvSpPr>
        <p:spPr>
          <a:xfrm>
            <a:off x="642910" y="428604"/>
            <a:ext cx="3500462" cy="6124754"/>
          </a:xfrm>
          <a:prstGeom prst="rect">
            <a:avLst/>
          </a:prstGeom>
        </p:spPr>
        <p:txBody>
          <a:bodyPr wrap="square">
            <a:spAutoFit/>
          </a:bodyPr>
          <a:lstStyle/>
          <a:p>
            <a:r>
              <a:rPr lang="en-US" sz="2800" b="1" dirty="0" smtClean="0">
                <a:latin typeface="Arial" pitchFamily="34" charset="0"/>
                <a:cs typeface="Arial" pitchFamily="34" charset="0"/>
              </a:rPr>
              <a:t>Order cetaceans includes the only mammals adapted to life in water – </a:t>
            </a:r>
            <a:r>
              <a:rPr lang="en-US" sz="2800" b="1" dirty="0" smtClean="0">
                <a:solidFill>
                  <a:srgbClr val="FF0000"/>
                </a:solidFill>
                <a:latin typeface="Arial" pitchFamily="34" charset="0"/>
                <a:cs typeface="Arial" pitchFamily="34" charset="0"/>
              </a:rPr>
              <a:t>dolphins,</a:t>
            </a:r>
            <a:r>
              <a:rPr lang="en-US" sz="2800" b="1" dirty="0" smtClean="0">
                <a:latin typeface="Arial" pitchFamily="34" charset="0"/>
                <a:cs typeface="Arial" pitchFamily="34" charset="0"/>
              </a:rPr>
              <a:t> </a:t>
            </a:r>
            <a:r>
              <a:rPr lang="en-US" sz="2800" b="1" dirty="0" smtClean="0">
                <a:solidFill>
                  <a:srgbClr val="FF0000"/>
                </a:solidFill>
                <a:latin typeface="Arial" pitchFamily="34" charset="0"/>
                <a:cs typeface="Arial" pitchFamily="34" charset="0"/>
              </a:rPr>
              <a:t>porpoises </a:t>
            </a:r>
            <a:r>
              <a:rPr lang="en-US" sz="2800" b="1" dirty="0" smtClean="0">
                <a:latin typeface="Arial" pitchFamily="34" charset="0"/>
                <a:cs typeface="Arial" pitchFamily="34" charset="0"/>
              </a:rPr>
              <a:t>and </a:t>
            </a:r>
            <a:r>
              <a:rPr lang="en-US" sz="2800" b="1" dirty="0" smtClean="0">
                <a:solidFill>
                  <a:srgbClr val="FF0000"/>
                </a:solidFill>
                <a:latin typeface="Arial" pitchFamily="34" charset="0"/>
                <a:cs typeface="Arial" pitchFamily="34" charset="0"/>
              </a:rPr>
              <a:t>whales</a:t>
            </a:r>
            <a:r>
              <a:rPr lang="en-US" sz="2800" b="1" dirty="0" smtClean="0">
                <a:latin typeface="Arial" pitchFamily="34" charset="0"/>
                <a:cs typeface="Arial" pitchFamily="34" charset="0"/>
                <a:hlinkClick r:id="rId3" action="ppaction://hlinkfile"/>
              </a:rPr>
              <a:t>.</a:t>
            </a:r>
            <a:r>
              <a:rPr lang="en-US" sz="2800" b="1" dirty="0" smtClean="0">
                <a:latin typeface="Arial" pitchFamily="34" charset="0"/>
                <a:cs typeface="Arial" pitchFamily="34" charset="0"/>
              </a:rPr>
              <a:t> They look more like fish. The fore limbs evolved into flippers, while the hind ones are rudimentary.</a:t>
            </a:r>
            <a:endParaRPr lang="bg-BG" sz="2800" b="1" dirty="0">
              <a:latin typeface="Arial" pitchFamily="34" charset="0"/>
              <a:cs typeface="Arial" pitchFamily="34" charset="0"/>
            </a:endParaRPr>
          </a:p>
        </p:txBody>
      </p:sp>
      <p:pic>
        <p:nvPicPr>
          <p:cNvPr id="5" name="Picture 3" descr="examples of marine mammals [1]"/>
          <p:cNvPicPr>
            <a:picLocks noChangeAspect="1" noChangeArrowheads="1"/>
          </p:cNvPicPr>
          <p:nvPr/>
        </p:nvPicPr>
        <p:blipFill>
          <a:blip r:embed="rId2" cstate="print"/>
          <a:srcRect l="8219" t="11111" r="30236" b="58302"/>
          <a:stretch>
            <a:fillRect/>
          </a:stretch>
        </p:blipFill>
        <p:spPr bwMode="auto">
          <a:xfrm>
            <a:off x="4929190" y="0"/>
            <a:ext cx="3571900" cy="3000372"/>
          </a:xfrm>
          <a:prstGeom prst="rect">
            <a:avLst/>
          </a:prstGeom>
          <a:noFill/>
        </p:spPr>
      </p:pic>
      <p:sp>
        <p:nvSpPr>
          <p:cNvPr id="6" name="Rectangle 5"/>
          <p:cNvSpPr/>
          <p:nvPr/>
        </p:nvSpPr>
        <p:spPr>
          <a:xfrm>
            <a:off x="5143504" y="3071810"/>
            <a:ext cx="1292341" cy="461665"/>
          </a:xfrm>
          <a:prstGeom prst="rect">
            <a:avLst/>
          </a:prstGeom>
          <a:solidFill>
            <a:schemeClr val="bg1"/>
          </a:solidFill>
        </p:spPr>
        <p:txBody>
          <a:bodyPr wrap="none">
            <a:spAutoFit/>
          </a:bodyPr>
          <a:lstStyle/>
          <a:p>
            <a:r>
              <a:rPr lang="en-US" sz="2400" b="1" dirty="0" smtClean="0">
                <a:latin typeface="Arial" pitchFamily="34" charset="0"/>
                <a:cs typeface="Arial" pitchFamily="34" charset="0"/>
              </a:rPr>
              <a:t>dolphin</a:t>
            </a:r>
            <a:endParaRPr lang="bg-BG" sz="2400" b="1" dirty="0"/>
          </a:p>
        </p:txBody>
      </p:sp>
      <p:sp>
        <p:nvSpPr>
          <p:cNvPr id="8" name="Rectangle 7"/>
          <p:cNvSpPr/>
          <p:nvPr/>
        </p:nvSpPr>
        <p:spPr>
          <a:xfrm>
            <a:off x="4929190" y="6143644"/>
            <a:ext cx="1500198" cy="461665"/>
          </a:xfrm>
          <a:prstGeom prst="rect">
            <a:avLst/>
          </a:prstGeom>
          <a:solidFill>
            <a:schemeClr val="bg1"/>
          </a:solidFill>
        </p:spPr>
        <p:txBody>
          <a:bodyPr wrap="square">
            <a:spAutoFit/>
          </a:bodyPr>
          <a:lstStyle/>
          <a:p>
            <a:r>
              <a:rPr lang="en-US" sz="2400" b="1" dirty="0" smtClean="0">
                <a:solidFill>
                  <a:srgbClr val="FF0000"/>
                </a:solidFill>
                <a:latin typeface="Arial" pitchFamily="34" charset="0"/>
                <a:cs typeface="Arial" pitchFamily="34" charset="0"/>
              </a:rPr>
              <a:t>Porpoise</a:t>
            </a:r>
            <a:endParaRPr lang="en-US" b="1" dirty="0" smtClean="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xamples of marine mammals [1]"/>
          <p:cNvPicPr>
            <a:picLocks noChangeAspect="1" noChangeArrowheads="1"/>
          </p:cNvPicPr>
          <p:nvPr/>
        </p:nvPicPr>
        <p:blipFill>
          <a:blip r:embed="rId2" cstate="print"/>
          <a:srcRect l="8219" t="46296" r="6849"/>
          <a:stretch>
            <a:fillRect/>
          </a:stretch>
        </p:blipFill>
        <p:spPr bwMode="auto">
          <a:xfrm>
            <a:off x="4643438" y="2842108"/>
            <a:ext cx="4500562" cy="4015891"/>
          </a:xfrm>
          <a:prstGeom prst="rect">
            <a:avLst/>
          </a:prstGeom>
          <a:noFill/>
        </p:spPr>
      </p:pic>
      <p:sp>
        <p:nvSpPr>
          <p:cNvPr id="4" name="Content Placeholder 3"/>
          <p:cNvSpPr>
            <a:spLocks noGrp="1"/>
          </p:cNvSpPr>
          <p:nvPr>
            <p:ph idx="1"/>
          </p:nvPr>
        </p:nvSpPr>
        <p:spPr>
          <a:xfrm>
            <a:off x="0" y="357166"/>
            <a:ext cx="5572164" cy="2246769"/>
          </a:xfrm>
          <a:prstGeom prst="rect">
            <a:avLst/>
          </a:prstGeom>
        </p:spPr>
        <p:txBody>
          <a:bodyPr wrap="square">
            <a:spAutoFit/>
          </a:bodyPr>
          <a:lstStyle/>
          <a:p>
            <a:r>
              <a:rPr lang="en-US" sz="2800" b="1" dirty="0" smtClean="0">
                <a:latin typeface="Arial" pitchFamily="34" charset="0"/>
                <a:cs typeface="Arial" pitchFamily="34" charset="0"/>
              </a:rPr>
              <a:t>Marine mammals: many actively hunted species (more than 110 out of 116) are protected or are subject to hunting restrictions. </a:t>
            </a:r>
          </a:p>
        </p:txBody>
      </p:sp>
      <p:sp>
        <p:nvSpPr>
          <p:cNvPr id="9" name="Rectangle 8"/>
          <p:cNvSpPr/>
          <p:nvPr/>
        </p:nvSpPr>
        <p:spPr>
          <a:xfrm>
            <a:off x="428596" y="2928934"/>
            <a:ext cx="4572000" cy="3539430"/>
          </a:xfrm>
          <a:prstGeom prst="rect">
            <a:avLst/>
          </a:prstGeom>
        </p:spPr>
        <p:txBody>
          <a:bodyPr wrap="square">
            <a:spAutoFit/>
          </a:bodyPr>
          <a:lstStyle/>
          <a:p>
            <a:r>
              <a:rPr lang="en-US" sz="2800" b="1" dirty="0" smtClean="0">
                <a:latin typeface="Arial" pitchFamily="34" charset="0"/>
                <a:cs typeface="Arial" pitchFamily="34" charset="0"/>
              </a:rPr>
              <a:t>Marine mammals are orders: fin-footed mammals and cetaceans. </a:t>
            </a:r>
            <a:r>
              <a:rPr lang="en-US" sz="2800" b="1" dirty="0" smtClean="0">
                <a:solidFill>
                  <a:srgbClr val="FF0000"/>
                </a:solidFill>
                <a:latin typeface="Arial" pitchFamily="34" charset="0"/>
                <a:cs typeface="Arial" pitchFamily="34" charset="0"/>
              </a:rPr>
              <a:t>Seals </a:t>
            </a:r>
            <a:r>
              <a:rPr lang="en-US" sz="2800" b="1" dirty="0" smtClean="0">
                <a:latin typeface="Arial" pitchFamily="34" charset="0"/>
                <a:cs typeface="Arial" pitchFamily="34" charset="0"/>
              </a:rPr>
              <a:t>and </a:t>
            </a:r>
            <a:r>
              <a:rPr lang="en-US" sz="2800" b="1" dirty="0" smtClean="0">
                <a:solidFill>
                  <a:srgbClr val="FF0000"/>
                </a:solidFill>
                <a:latin typeface="Arial" pitchFamily="34" charset="0"/>
                <a:cs typeface="Arial" pitchFamily="34" charset="0"/>
              </a:rPr>
              <a:t>walruses</a:t>
            </a:r>
            <a:r>
              <a:rPr lang="en-US" sz="2800" b="1" dirty="0" smtClean="0">
                <a:latin typeface="Arial" pitchFamily="34" charset="0"/>
                <a:cs typeface="Arial" pitchFamily="34" charset="0"/>
              </a:rPr>
              <a:t> are among fin-footed. Their body is elongated, they have short webbed legs, adapted for swimming.</a:t>
            </a:r>
          </a:p>
        </p:txBody>
      </p:sp>
      <p:pic>
        <p:nvPicPr>
          <p:cNvPr id="10" name="Picture 6" descr="examples of marine mammals [2]"/>
          <p:cNvPicPr>
            <a:picLocks noChangeAspect="1" noChangeArrowheads="1"/>
          </p:cNvPicPr>
          <p:nvPr/>
        </p:nvPicPr>
        <p:blipFill>
          <a:blip r:embed="rId3" cstate="print"/>
          <a:srcRect t="38475" r="62905" b="22651"/>
          <a:stretch>
            <a:fillRect/>
          </a:stretch>
        </p:blipFill>
        <p:spPr bwMode="auto">
          <a:xfrm>
            <a:off x="6429388" y="2357430"/>
            <a:ext cx="2714612" cy="4500570"/>
          </a:xfrm>
          <a:prstGeom prst="rect">
            <a:avLst/>
          </a:prstGeom>
          <a:noFill/>
        </p:spPr>
      </p:pic>
      <p:sp>
        <p:nvSpPr>
          <p:cNvPr id="11" name="Rectangle 10"/>
          <p:cNvSpPr/>
          <p:nvPr/>
        </p:nvSpPr>
        <p:spPr>
          <a:xfrm>
            <a:off x="5715008" y="4071942"/>
            <a:ext cx="1214446" cy="461665"/>
          </a:xfrm>
          <a:prstGeom prst="rect">
            <a:avLst/>
          </a:prstGeom>
          <a:solidFill>
            <a:schemeClr val="bg1"/>
          </a:solidFill>
        </p:spPr>
        <p:txBody>
          <a:bodyPr wrap="square">
            <a:spAutoFit/>
          </a:bodyPr>
          <a:lstStyle/>
          <a:p>
            <a:r>
              <a:rPr lang="en-US" sz="2400" b="1" dirty="0" smtClean="0">
                <a:solidFill>
                  <a:srgbClr val="FF0000"/>
                </a:solidFill>
                <a:latin typeface="Arial" pitchFamily="34" charset="0"/>
                <a:cs typeface="Arial" pitchFamily="34" charset="0"/>
                <a:hlinkClick r:id="rId4" action="ppaction://hlinkfile"/>
              </a:rPr>
              <a:t>walrus</a:t>
            </a:r>
            <a:endParaRPr lang="bg-BG" sz="2400" b="1" dirty="0">
              <a:solidFill>
                <a:srgbClr val="FF0000"/>
              </a:solidFill>
              <a:latin typeface="Arial" pitchFamily="34" charset="0"/>
              <a:cs typeface="Arial" pitchFamily="34" charset="0"/>
            </a:endParaRPr>
          </a:p>
        </p:txBody>
      </p:sp>
      <p:pic>
        <p:nvPicPr>
          <p:cNvPr id="12" name="Picture 3" descr="examples of marine mammals [1]"/>
          <p:cNvPicPr>
            <a:picLocks noChangeAspect="1" noChangeArrowheads="1"/>
          </p:cNvPicPr>
          <p:nvPr/>
        </p:nvPicPr>
        <p:blipFill>
          <a:blip r:embed="rId2" cstate="print"/>
          <a:srcRect l="69264" t="11111" r="6849" b="50291"/>
          <a:stretch>
            <a:fillRect/>
          </a:stretch>
        </p:blipFill>
        <p:spPr bwMode="auto">
          <a:xfrm>
            <a:off x="5857884" y="0"/>
            <a:ext cx="3286116" cy="2571744"/>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Arial" pitchFamily="34" charset="0"/>
                <a:cs typeface="Arial" pitchFamily="34" charset="0"/>
              </a:rPr>
              <a:t>Many placental mammals are endangered animals. The Bulgarian Red Data Book includes 19 species – marten, marbled polecat, brown bear, otter, wild cat, monk seal, all bats, etc.</a:t>
            </a:r>
            <a:endParaRPr lang="bg-B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5719</TotalTime>
  <Words>1306</Words>
  <Application>Microsoft Office PowerPoint</Application>
  <PresentationFormat>On-screen Show (4:3)</PresentationFormat>
  <Paragraphs>159</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Class Mammalia (Mammals)</vt:lpstr>
      <vt:lpstr>Slide 2</vt:lpstr>
      <vt:lpstr>Distinguishing features</vt:lpstr>
      <vt:lpstr>Slide 4</vt:lpstr>
      <vt:lpstr>Slide 5</vt:lpstr>
      <vt:lpstr>Internal structure</vt:lpstr>
      <vt:lpstr>Slide 7</vt:lpstr>
      <vt:lpstr>Slide 8</vt:lpstr>
      <vt:lpstr>Slide 9</vt:lpstr>
      <vt:lpstr>classifications</vt:lpstr>
      <vt:lpstr>Monotremes </vt:lpstr>
      <vt:lpstr>Slide 12</vt:lpstr>
      <vt:lpstr>Marsupials </vt:lpstr>
      <vt:lpstr>Slide 14</vt:lpstr>
      <vt:lpstr>Slide 15</vt:lpstr>
      <vt:lpstr>Marsupials included about 250 extant species.  </vt:lpstr>
      <vt:lpstr>Placental mammals</vt:lpstr>
      <vt:lpstr>Distinguishing feature of placental mammals</vt:lpstr>
      <vt:lpstr>Order Rodents </vt:lpstr>
      <vt:lpstr>examples of rodents  </vt:lpstr>
      <vt:lpstr>INSECTIVOROUS MAMMALS</vt:lpstr>
      <vt:lpstr>Orders insectivores</vt:lpstr>
      <vt:lpstr>FLYING MAMMAL </vt:lpstr>
      <vt:lpstr>CARNIVOROUS MAMMALS </vt:lpstr>
      <vt:lpstr>Slide 25</vt:lpstr>
      <vt:lpstr>Carnivorous   </vt:lpstr>
      <vt:lpstr>Slide 27</vt:lpstr>
      <vt:lpstr>examples of carnivorous mammals</vt:lpstr>
      <vt:lpstr>UNGULATE   MAMMALS  are even-toed and odd-toed ungulates </vt:lpstr>
      <vt:lpstr>Slide 30</vt:lpstr>
      <vt:lpstr>Slide 31</vt:lpstr>
      <vt:lpstr>Odd-toed Ungulates</vt:lpstr>
      <vt:lpstr>Odd-toed Ungulates</vt:lpstr>
      <vt:lpstr>PRIMATE MAMMALS </vt:lpstr>
      <vt:lpstr>Slide 35</vt:lpstr>
      <vt:lpstr>MARINE MAMMALS </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Millennium</dc:creator>
  <cp:lastModifiedBy>ROSI</cp:lastModifiedBy>
  <cp:revision>545</cp:revision>
  <dcterms:created xsi:type="dcterms:W3CDTF">2011-10-30T15:47:33Z</dcterms:created>
  <dcterms:modified xsi:type="dcterms:W3CDTF">2015-09-20T17:23:22Z</dcterms:modified>
</cp:coreProperties>
</file>